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3"/>
  </p:notesMasterIdLst>
  <p:sldIdLst>
    <p:sldId id="26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70">
          <p15:clr>
            <a:srgbClr val="A4A3A4"/>
          </p15:clr>
        </p15:guide>
        <p15:guide id="2" pos="49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C7BDA5-9EE0-4247-A810-5837070850B6}">
  <a:tblStyle styleId="{A2C7BDA5-9EE0-4247-A810-5837070850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918"/>
      </p:cViewPr>
      <p:guideLst>
        <p:guide orient="horz" pos="1470"/>
        <p:guide pos="4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956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traveltime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cGyONofhi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818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Ffigurau'n dangos canrannau'r plant sy'n teithio i'r ysgol yn y DU yn defnyddio'r dull teithio hwn. Anogwch y disgyblion i ddyfalu pa ffigwr sy'n priodi gyda phob dull teithio.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501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818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Ffynhonnell yr adnoddau yw</a:t>
            </a:r>
            <a:r>
              <a:rPr lang="en-GB" dirty="0" smtClean="0"/>
              <a:t>: https://www.ethnicity-facts-figures.service.gov.uk/culture-and-community/transport/travel-to-school/latest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10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Disgyblion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ddefnyddio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18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https://app.traveltime.com/</a:t>
            </a:r>
            <a:r>
              <a:rPr lang="en-GB" sz="818" b="0" i="0" u="sng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ganfod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bell y gallant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fynd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o’r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ysgol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mewn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taith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munud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yna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beicio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 10 </a:t>
            </a:r>
            <a:r>
              <a:rPr lang="en-GB" sz="818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munud</a:t>
            </a:r>
            <a:r>
              <a:rPr lang="en-GB" sz="818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47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818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Dangoswch y fideo ar gymdogaethau 15 munud i'r disgyblion.</a:t>
            </a:r>
            <a:r>
              <a:rPr lang="en-GB" dirty="0" smtClean="0"/>
              <a:t>: </a:t>
            </a:r>
            <a:r>
              <a:rPr lang="en-GB" sz="818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https://youtu.be/McGyONofhi4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35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- Style Two">
  <p:cSld name="Photo Title Slide - Style Two">
    <p:bg>
      <p:bgPr>
        <a:solidFill>
          <a:schemeClr val="accent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376" y="3939902"/>
            <a:ext cx="1606704" cy="89261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>
            <a:spLocks noGrp="1"/>
          </p:cNvSpPr>
          <p:nvPr>
            <p:ph type="pic" idx="2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91"/>
              </a:spcBef>
              <a:spcAft>
                <a:spcPts val="0"/>
              </a:spcAft>
              <a:buClr>
                <a:schemeClr val="lt1"/>
              </a:buClr>
              <a:buSzPts val="953"/>
              <a:buFont typeface="Arial"/>
              <a:buChar char="–"/>
              <a:defRPr sz="95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3"/>
              </a:spcBef>
              <a:spcAft>
                <a:spcPts val="0"/>
              </a:spcAft>
              <a:buClr>
                <a:schemeClr val="lt1"/>
              </a:buClr>
              <a:buSzPts val="816"/>
              <a:buFont typeface="Arial"/>
              <a:buChar char="•"/>
              <a:defRPr sz="81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–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»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1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1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2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3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2">
            <a:alphaModFix/>
          </a:blip>
          <a:srcRect b="7714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Slide">
  <p:cSld name="1_Divider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>
            <a:spLocks noGrp="1"/>
          </p:cNvSpPr>
          <p:nvPr>
            <p:ph type="pic" idx="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89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3"/>
              <a:buFont typeface="Arial"/>
              <a:buChar char="–"/>
              <a:defRPr sz="9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816"/>
              <a:buFont typeface="Arial"/>
              <a:buChar char="•"/>
              <a:defRPr sz="8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–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»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ase Study Slide">
  <p:cSld name="Photo Case Study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792000" y="489482"/>
            <a:ext cx="5616000" cy="21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1" name="Google Shape;121;p20"/>
          <p:cNvCxnSpPr/>
          <p:nvPr/>
        </p:nvCxnSpPr>
        <p:spPr>
          <a:xfrm>
            <a:off x="792000" y="1296000"/>
            <a:ext cx="7956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0"/>
          <p:cNvCxnSpPr/>
          <p:nvPr/>
        </p:nvCxnSpPr>
        <p:spPr>
          <a:xfrm>
            <a:off x="792000" y="4680000"/>
            <a:ext cx="7956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20"/>
          <p:cNvSpPr>
            <a:spLocks noGrp="1"/>
          </p:cNvSpPr>
          <p:nvPr>
            <p:ph type="pic" idx="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89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3"/>
              <a:buFont typeface="Arial"/>
              <a:buChar char="–"/>
              <a:defRPr sz="9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816"/>
              <a:buFont typeface="Arial"/>
              <a:buChar char="•"/>
              <a:defRPr sz="8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–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»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4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5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6"/>
          </p:nvPr>
        </p:nvSpPr>
        <p:spPr>
          <a:xfrm>
            <a:off x="792000" y="2530549"/>
            <a:ext cx="4284056" cy="27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7"/>
          </p:nvPr>
        </p:nvSpPr>
        <p:spPr>
          <a:xfrm>
            <a:off x="5292000" y="4166343"/>
            <a:ext cx="3456000" cy="27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2">
            <a:alphaModFix/>
          </a:blip>
          <a:srcRect b="7714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ase Study Slide">
  <p:cSld name="Text Case Study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792000" y="489482"/>
            <a:ext cx="5616000" cy="21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3" name="Google Shape;133;p21"/>
          <p:cNvCxnSpPr/>
          <p:nvPr/>
        </p:nvCxnSpPr>
        <p:spPr>
          <a:xfrm>
            <a:off x="792000" y="1296000"/>
            <a:ext cx="7956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p21"/>
          <p:cNvCxnSpPr/>
          <p:nvPr/>
        </p:nvCxnSpPr>
        <p:spPr>
          <a:xfrm>
            <a:off x="792000" y="4680000"/>
            <a:ext cx="7956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21"/>
          <p:cNvSpPr txBox="1">
            <a:spLocks noGrp="1"/>
          </p:cNvSpPr>
          <p:nvPr>
            <p:ph type="body" idx="3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4"/>
          </p:nvPr>
        </p:nvSpPr>
        <p:spPr>
          <a:xfrm>
            <a:off x="792001" y="1503446"/>
            <a:ext cx="3491967" cy="292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5"/>
          </p:nvPr>
        </p:nvSpPr>
        <p:spPr>
          <a:xfrm>
            <a:off x="4463943" y="4150637"/>
            <a:ext cx="4284056" cy="27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6"/>
          </p:nvPr>
        </p:nvSpPr>
        <p:spPr>
          <a:xfrm>
            <a:off x="4463942" y="1503447"/>
            <a:ext cx="4284056" cy="137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2">
            <a:alphaModFix/>
          </a:blip>
          <a:srcRect b="7714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gn-off Slide - Style One">
  <p:cSld name="Sign-off Slide - Style On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Sustrans is the charity making it easier for people to walk and cycle.</a:t>
            </a:r>
            <a:endParaRPr/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We connect people and places, create liveable neighbourhoods, transform the school run and deliver a happier, healthier commute.</a:t>
            </a:r>
            <a:endParaRPr/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Join us on our journey.</a:t>
            </a:r>
            <a:endParaRPr/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 b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www.sustrans.org.uk</a:t>
            </a:r>
            <a:endParaRPr/>
          </a:p>
          <a:p>
            <a:pPr marL="0" marR="0" lvl="0" indent="0" algn="l" rtl="0">
              <a:lnSpc>
                <a:spcPct val="12506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 b="1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Registered Charity No. 326550 (England and Wales) SC039263 (Scotland)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VAT Registration No. 416740656.</a:t>
            </a:r>
            <a:endParaRPr sz="800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4248" y="3797932"/>
            <a:ext cx="1872000" cy="88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gn-off Slide - Style Two">
  <p:cSld name="Sign-off Slide - Style Two">
    <p:bg>
      <p:bgPr>
        <a:solidFill>
          <a:schemeClr val="accent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36415" y="3687078"/>
            <a:ext cx="2039232" cy="113290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Sustrans is the charity making it easier for people to walk and cycle.</a:t>
            </a:r>
            <a:endParaRPr/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connect people and places, create liveable neighbourhoods, transform the school run and deliver a happier, healthier commute.</a:t>
            </a:r>
            <a:endParaRPr/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Join us on our journey.</a:t>
            </a:r>
            <a:endParaRPr/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www.sustrans.org.uk</a:t>
            </a:r>
            <a:endParaRPr/>
          </a:p>
          <a:p>
            <a:pPr marL="0" marR="0" lvl="0" indent="0" algn="l" rtl="0">
              <a:lnSpc>
                <a:spcPct val="12506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Registered Charity No. 326550 (England and Wales) SC039263 (Scotland)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VAT Registration No. 416740656.</a:t>
            </a:r>
            <a:endParaRPr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gn-off Slide - Style Three">
  <p:cSld name="Sign-off Slide - Style Three">
    <p:bg>
      <p:bgPr>
        <a:solidFill>
          <a:schemeClr val="accen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Sustrans is the charity making it easier for people to walk and cycle.</a:t>
            </a:r>
            <a:endParaRPr/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connect people and places, create liveable neighbourhoods, transform the school run and deliver a happier, healthier commute.</a:t>
            </a:r>
            <a:endParaRPr/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us on our journey.</a:t>
            </a:r>
            <a:endParaRPr/>
          </a:p>
          <a:p>
            <a:pPr marL="0" marR="0" lvl="0" indent="0" algn="l" rtl="0">
              <a:lnSpc>
                <a:spcPct val="1274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8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www.sustrans.org.uk</a:t>
            </a:r>
            <a:endParaRPr/>
          </a:p>
          <a:p>
            <a:pPr marL="0" marR="0" lvl="0" indent="0" algn="l" rtl="0">
              <a:lnSpc>
                <a:spcPct val="12506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48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Registered Charity No. 326550 (England and Wales) SC039263 (Scotland)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VAT Registration No. 416740656.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4248" y="3797932"/>
            <a:ext cx="1871999" cy="88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- Style Three">
  <p:cSld name="Photo Title Slide - Style Three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>
            <a:spLocks noGrp="1"/>
          </p:cNvSpPr>
          <p:nvPr>
            <p:ph type="pic" idx="2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91"/>
              </a:spcBef>
              <a:spcAft>
                <a:spcPts val="0"/>
              </a:spcAft>
              <a:buClr>
                <a:schemeClr val="lt1"/>
              </a:buClr>
              <a:buSzPts val="953"/>
              <a:buFont typeface="Arial"/>
              <a:buChar char="–"/>
              <a:defRPr sz="95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3"/>
              </a:spcBef>
              <a:spcAft>
                <a:spcPts val="0"/>
              </a:spcAft>
              <a:buClr>
                <a:schemeClr val="lt1"/>
              </a:buClr>
              <a:buSzPts val="816"/>
              <a:buFont typeface="Arial"/>
              <a:buChar char="•"/>
              <a:defRPr sz="81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–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»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581" y="4043069"/>
            <a:ext cx="1461598" cy="69374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 Title Slide - Style Three">
  <p:cSld name="1_Photo Title Slide - Style Three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3"/>
              <a:buFont typeface="Arial"/>
              <a:buChar char="–"/>
              <a:defRPr sz="9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816"/>
              <a:buFont typeface="Arial"/>
              <a:buChar char="•"/>
              <a:defRPr sz="8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–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»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581" y="4043069"/>
            <a:ext cx="1461598" cy="6937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3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Title Slide - Style One">
  <p:cSld name="Text Title Slide - Style One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6296" y="4043069"/>
            <a:ext cx="1461600" cy="6937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Arial"/>
              <a:buNone/>
              <a:defRPr sz="4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Title Slide - Style Two">
  <p:cSld name="Text Title Slide - Style Two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6296" y="4043069"/>
            <a:ext cx="1461600" cy="6937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700"/>
              <a:buFont typeface="Arial"/>
              <a:buNone/>
              <a:defRPr sz="4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2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Title Slide - Style Three">
  <p:cSld name="Text Title Slide - Style Three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6296" y="4043069"/>
            <a:ext cx="1461600" cy="6937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Arial"/>
              <a:buNone/>
              <a:defRPr sz="4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142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2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lt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1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1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>
            <a:spLocks noGrp="1"/>
          </p:cNvSpPr>
          <p:nvPr>
            <p:ph type="tbl" idx="2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3"/>
          </p:nvPr>
        </p:nvSpPr>
        <p:spPr>
          <a:xfrm>
            <a:off x="792000" y="557795"/>
            <a:ext cx="561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2">
            <a:alphaModFix/>
          </a:blip>
          <a:srcRect b="7714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1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1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2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 Black"/>
              <a:buChar char="–"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 Black"/>
              <a:buChar char="–"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 Black"/>
              <a:buChar char="–"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 Black"/>
              <a:buChar char="–"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 Black"/>
              <a:buChar char="–"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3"/>
          </p:nvPr>
        </p:nvSpPr>
        <p:spPr>
          <a:xfrm>
            <a:off x="792000" y="557795"/>
            <a:ext cx="561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 b="7714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with Photo">
  <p:cSld name="Bullet Slide with Phot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1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1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 Black"/>
              <a:buChar char="–"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 Black"/>
              <a:buChar char="–"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 Black"/>
              <a:buChar char="–"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 Black"/>
              <a:buChar char="–"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 Black"/>
              <a:buChar char="–"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>
            <a:spLocks noGrp="1"/>
          </p:cNvSpPr>
          <p:nvPr>
            <p:ph type="pic" idx="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89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3"/>
              <a:buFont typeface="Arial"/>
              <a:buChar char="–"/>
              <a:defRPr sz="9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816"/>
              <a:buFont typeface="Arial"/>
              <a:buChar char="•"/>
              <a:defRPr sz="8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–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»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4"/>
          </p:nvPr>
        </p:nvSpPr>
        <p:spPr>
          <a:xfrm>
            <a:off x="792000" y="557795"/>
            <a:ext cx="5616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5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3529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77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779" algn="l" rtl="0">
              <a:spcBef>
                <a:spcPts val="136"/>
              </a:spcBef>
              <a:spcAft>
                <a:spcPts val="0"/>
              </a:spcAft>
              <a:buClr>
                <a:schemeClr val="dk1"/>
              </a:buClr>
              <a:buSzPts val="680"/>
              <a:buFont typeface="Arial"/>
              <a:buChar char="•"/>
              <a:defRPr sz="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 b="7714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youtube.com/watch?v=McGyONofhi4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22" y="1631995"/>
            <a:ext cx="4590910" cy="1076681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3"/>
                </a:solidFill>
              </a:rPr>
              <a:t>Pa </a:t>
            </a:r>
            <a:r>
              <a:rPr lang="en-GB" sz="4000" dirty="0" err="1">
                <a:solidFill>
                  <a:schemeClr val="accent3"/>
                </a:solidFill>
              </a:rPr>
              <a:t>mor</a:t>
            </a:r>
            <a:r>
              <a:rPr lang="en-GB" sz="4000" dirty="0">
                <a:solidFill>
                  <a:schemeClr val="accent3"/>
                </a:solidFill>
              </a:rPr>
              <a:t> </a:t>
            </a:r>
            <a:r>
              <a:rPr lang="en-GB" sz="4000" dirty="0" err="1">
                <a:solidFill>
                  <a:schemeClr val="accent3"/>
                </a:solidFill>
              </a:rPr>
              <a:t>gyffredin</a:t>
            </a:r>
            <a:r>
              <a:rPr lang="en-GB" sz="4000" dirty="0">
                <a:solidFill>
                  <a:schemeClr val="accent3"/>
                </a:solidFill>
              </a:rPr>
              <a:t> </a:t>
            </a:r>
            <a:r>
              <a:rPr lang="en-GB" sz="4000" dirty="0" err="1">
                <a:solidFill>
                  <a:schemeClr val="accent3"/>
                </a:solidFill>
              </a:rPr>
              <a:t>yw</a:t>
            </a:r>
            <a:r>
              <a:rPr lang="en-GB" sz="4000" dirty="0">
                <a:solidFill>
                  <a:schemeClr val="accent3"/>
                </a:solidFill>
              </a:rPr>
              <a:t> </a:t>
            </a:r>
            <a:r>
              <a:rPr lang="en-GB" sz="4000" dirty="0" err="1">
                <a:solidFill>
                  <a:schemeClr val="accent3"/>
                </a:solidFill>
              </a:rPr>
              <a:t>fy</a:t>
            </a:r>
            <a:r>
              <a:rPr lang="en-GB" sz="4000" dirty="0">
                <a:solidFill>
                  <a:schemeClr val="accent3"/>
                </a:solidFill>
              </a:rPr>
              <a:t> </a:t>
            </a:r>
            <a:r>
              <a:rPr lang="en-GB" sz="4000" dirty="0" err="1">
                <a:solidFill>
                  <a:schemeClr val="accent3"/>
                </a:solidFill>
              </a:rPr>
              <a:t>nhaith</a:t>
            </a:r>
            <a:r>
              <a:rPr lang="en-GB" sz="4000" dirty="0">
                <a:solidFill>
                  <a:schemeClr val="accent3"/>
                </a:solidFill>
              </a:rPr>
              <a:t> </a:t>
            </a:r>
            <a:r>
              <a:rPr lang="en-GB" sz="4000" dirty="0" err="1">
                <a:solidFill>
                  <a:schemeClr val="accent3"/>
                </a:solidFill>
              </a:rPr>
              <a:t>i’r</a:t>
            </a:r>
            <a:r>
              <a:rPr lang="en-GB" sz="4000" dirty="0">
                <a:solidFill>
                  <a:schemeClr val="accent3"/>
                </a:solidFill>
              </a:rPr>
              <a:t> </a:t>
            </a:r>
            <a:r>
              <a:rPr lang="en-GB" sz="4000" dirty="0" err="1">
                <a:solidFill>
                  <a:schemeClr val="accent3"/>
                </a:solidFill>
              </a:rPr>
              <a:t>ysgol</a:t>
            </a:r>
            <a:r>
              <a:rPr lang="en-GB" sz="4000" dirty="0">
                <a:solidFill>
                  <a:schemeClr val="accent3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32" y="1053272"/>
            <a:ext cx="4209612" cy="2804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8426" y="3988044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©2021, </a:t>
            </a:r>
            <a:r>
              <a:rPr lang="en-GB" sz="1100" dirty="0" err="1">
                <a:solidFill>
                  <a:schemeClr val="accent1"/>
                </a:solidFill>
              </a:rPr>
              <a:t>Kois</a:t>
            </a:r>
            <a:r>
              <a:rPr lang="en-GB" sz="1100" dirty="0">
                <a:solidFill>
                  <a:schemeClr val="accent1"/>
                </a:solidFill>
              </a:rPr>
              <a:t> Miah, </a:t>
            </a:r>
            <a:r>
              <a:rPr lang="cy-GB" sz="1100" dirty="0">
                <a:solidFill>
                  <a:schemeClr val="accent1"/>
                </a:solidFill>
              </a:rPr>
              <a:t>cedwir pob hawl</a:t>
            </a:r>
            <a:endParaRPr lang="en-GB" sz="11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8" y="3669302"/>
            <a:ext cx="3348842" cy="14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0;p36"/>
          <p:cNvSpPr txBox="1"/>
          <p:nvPr/>
        </p:nvSpPr>
        <p:spPr>
          <a:xfrm>
            <a:off x="741603" y="1361033"/>
            <a:ext cx="7540247" cy="1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y-GB" sz="4000" b="1" dirty="0">
                <a:solidFill>
                  <a:schemeClr val="accent3"/>
                </a:solidFill>
              </a:rPr>
              <a:t>A oes modd i'ch ardal leol fod yn gymdogaeth 15 munud</a:t>
            </a:r>
            <a:r>
              <a:rPr lang="cy-GB" sz="4000" b="1" dirty="0" smtClean="0">
                <a:solidFill>
                  <a:schemeClr val="accent3"/>
                </a:solidFill>
              </a:rPr>
              <a:t>?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y-GB" sz="3200" b="1" dirty="0">
                <a:solidFill>
                  <a:schemeClr val="accent2"/>
                </a:solidFill>
              </a:rPr>
              <a:t>Beth sy'n rhwystro hyn?</a:t>
            </a:r>
            <a:endParaRPr sz="32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633" y="307078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chemeClr val="accent2"/>
                </a:solidFill>
              </a:rPr>
              <a:t>Estyniad</a:t>
            </a:r>
            <a:r>
              <a:rPr lang="en-GB" b="1" dirty="0" smtClean="0">
                <a:solidFill>
                  <a:schemeClr val="accent2"/>
                </a:solidFill>
              </a:rPr>
              <a:t> 3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8764" y="5407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err="1"/>
              <a:t>Sustrans</a:t>
            </a:r>
            <a:r>
              <a:rPr lang="en-GB" sz="1600" dirty="0"/>
              <a:t> </a:t>
            </a:r>
            <a:r>
              <a:rPr lang="en-GB" sz="1600" dirty="0" err="1"/>
              <a:t>yw’r</a:t>
            </a:r>
            <a:r>
              <a:rPr lang="en-GB" sz="1600" dirty="0"/>
              <a:t> </a:t>
            </a:r>
            <a:r>
              <a:rPr lang="en-GB" sz="1600" dirty="0" err="1"/>
              <a:t>elusen</a:t>
            </a:r>
            <a:r>
              <a:rPr lang="en-GB" sz="1600" dirty="0"/>
              <a:t> </a:t>
            </a:r>
            <a:r>
              <a:rPr lang="en-GB" sz="1600" dirty="0" err="1"/>
              <a:t>sy’n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gwneud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haws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gerdded</a:t>
            </a:r>
            <a:r>
              <a:rPr lang="en-GB" sz="1600" dirty="0"/>
              <a:t> a </a:t>
            </a:r>
            <a:r>
              <a:rPr lang="en-GB" sz="1600" dirty="0" err="1"/>
              <a:t>beicio</a:t>
            </a:r>
            <a:r>
              <a:rPr lang="en-GB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764" y="139489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err="1"/>
              <a:t>Rydym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pobl</a:t>
            </a:r>
            <a:r>
              <a:rPr lang="en-GB" sz="1600" dirty="0"/>
              <a:t> a </a:t>
            </a:r>
            <a:r>
              <a:rPr lang="en-GB" sz="1600" dirty="0" err="1"/>
              <a:t>lleoedd</a:t>
            </a:r>
            <a:r>
              <a:rPr lang="en-GB" sz="1600" dirty="0"/>
              <a:t>,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creu</a:t>
            </a:r>
            <a:r>
              <a:rPr lang="en-GB" sz="1600" dirty="0"/>
              <a:t> </a:t>
            </a:r>
            <a:r>
              <a:rPr lang="en-GB" sz="1600" dirty="0" err="1"/>
              <a:t>cymdogaethau</a:t>
            </a:r>
            <a:r>
              <a:rPr lang="en-GB" sz="1600" dirty="0"/>
              <a:t> </a:t>
            </a:r>
            <a:r>
              <a:rPr lang="en-GB" sz="1600" dirty="0" err="1"/>
              <a:t>byw</a:t>
            </a:r>
            <a:r>
              <a:rPr lang="en-GB" sz="1600" dirty="0"/>
              <a:t>,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trawsnewid</a:t>
            </a:r>
            <a:r>
              <a:rPr lang="en-GB" sz="1600" dirty="0"/>
              <a:t> y </a:t>
            </a:r>
            <a:r>
              <a:rPr lang="en-GB" sz="1600" dirty="0" err="1"/>
              <a:t>daith</a:t>
            </a:r>
            <a:r>
              <a:rPr lang="en-GB" sz="1600" dirty="0"/>
              <a:t> </a:t>
            </a:r>
            <a:r>
              <a:rPr lang="en-GB" sz="1600" dirty="0" err="1"/>
              <a:t>i’r</a:t>
            </a:r>
            <a:r>
              <a:rPr lang="en-GB" sz="1600" dirty="0"/>
              <a:t> </a:t>
            </a:r>
            <a:r>
              <a:rPr lang="en-GB" sz="1600" dirty="0" err="1"/>
              <a:t>ysgol</a:t>
            </a:r>
            <a:r>
              <a:rPr lang="en-GB" sz="1600" dirty="0"/>
              <a:t> ac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hwyluso</a:t>
            </a:r>
            <a:r>
              <a:rPr lang="en-GB" sz="1600" dirty="0"/>
              <a:t> </a:t>
            </a:r>
            <a:r>
              <a:rPr lang="en-GB" sz="1600" dirty="0" err="1"/>
              <a:t>taith</a:t>
            </a:r>
            <a:r>
              <a:rPr lang="en-GB" sz="1600" dirty="0"/>
              <a:t> </a:t>
            </a:r>
            <a:r>
              <a:rPr lang="en-GB" sz="1600" dirty="0" err="1"/>
              <a:t>hapusach</a:t>
            </a:r>
            <a:r>
              <a:rPr lang="en-GB" sz="1600" dirty="0"/>
              <a:t> ac </a:t>
            </a:r>
            <a:r>
              <a:rPr lang="en-GB" sz="1600" dirty="0" err="1"/>
              <a:t>iachach</a:t>
            </a:r>
            <a:r>
              <a:rPr lang="en-GB" sz="1600" dirty="0"/>
              <a:t> </a:t>
            </a:r>
            <a:r>
              <a:rPr lang="en-GB" sz="1600" dirty="0" err="1"/>
              <a:t>i’r</a:t>
            </a:r>
            <a:r>
              <a:rPr lang="en-GB" sz="1600" dirty="0"/>
              <a:t> </a:t>
            </a:r>
            <a:r>
              <a:rPr lang="en-GB" sz="1600" dirty="0" err="1"/>
              <a:t>gwaith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663655" y="2803073"/>
            <a:ext cx="2691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600" dirty="0"/>
              <a:t>Ymunwch â ni ar ein siwrne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346370" y="414714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Mae </a:t>
            </a:r>
            <a:r>
              <a:rPr lang="en-GB" dirty="0" err="1"/>
              <a:t>Sustrans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elusen</a:t>
            </a:r>
            <a:r>
              <a:rPr lang="en-GB" dirty="0"/>
              <a:t> </a:t>
            </a:r>
            <a:r>
              <a:rPr lang="en-GB" dirty="0" err="1"/>
              <a:t>gofrestredig</a:t>
            </a:r>
            <a:r>
              <a:rPr lang="en-GB" dirty="0"/>
              <a:t> </a:t>
            </a:r>
            <a:r>
              <a:rPr lang="en-GB" dirty="0" err="1"/>
              <a:t>rhif</a:t>
            </a:r>
            <a:r>
              <a:rPr lang="en-GB" dirty="0"/>
              <a:t>. 326550 (</a:t>
            </a:r>
            <a:r>
              <a:rPr lang="en-GB" dirty="0" err="1"/>
              <a:t>Cymru</a:t>
            </a:r>
            <a:r>
              <a:rPr lang="en-GB" dirty="0"/>
              <a:t> a </a:t>
            </a:r>
            <a:r>
              <a:rPr lang="en-GB" dirty="0" err="1"/>
              <a:t>Lloegr</a:t>
            </a:r>
            <a:r>
              <a:rPr lang="en-GB" dirty="0"/>
              <a:t>) SC039263 (</a:t>
            </a:r>
            <a:r>
              <a:rPr lang="en-GB" dirty="0" err="1"/>
              <a:t>Yr</a:t>
            </a:r>
            <a:r>
              <a:rPr lang="en-GB" dirty="0"/>
              <a:t> Alban). © </a:t>
            </a:r>
            <a:r>
              <a:rPr lang="en-GB" dirty="0" err="1"/>
              <a:t>Sustrans</a:t>
            </a:r>
            <a:r>
              <a:rPr lang="en-GB" dirty="0"/>
              <a:t> </a:t>
            </a:r>
            <a:r>
              <a:rPr lang="en-GB" dirty="0" err="1"/>
              <a:t>Ionawr</a:t>
            </a:r>
            <a:r>
              <a:rPr lang="en-GB" dirty="0"/>
              <a:t> 2021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8" y="413960"/>
            <a:ext cx="3348842" cy="14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000" y="-720525"/>
            <a:ext cx="3593724" cy="35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619" y="-720525"/>
            <a:ext cx="3593724" cy="359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701904" y="2580811"/>
            <a:ext cx="113421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000" b="1" dirty="0" err="1"/>
              <a:t>Rydych</a:t>
            </a:r>
            <a:r>
              <a:rPr lang="en-GB" sz="4000" b="1" dirty="0"/>
              <a:t> </a:t>
            </a:r>
            <a:r>
              <a:rPr lang="en-GB" sz="4000" b="1" dirty="0" err="1"/>
              <a:t>yn</a:t>
            </a:r>
            <a:r>
              <a:rPr lang="en-GB" sz="4000" b="1" dirty="0"/>
              <a:t> un o </a:t>
            </a:r>
            <a:r>
              <a:rPr lang="en-GB" sz="4000" b="1" dirty="0" err="1"/>
              <a:t>fwy</a:t>
            </a:r>
            <a:r>
              <a:rPr lang="en-GB" sz="4000" b="1" dirty="0"/>
              <a:t> </a:t>
            </a:r>
            <a:r>
              <a:rPr lang="en-GB" sz="4000" b="1" dirty="0" err="1"/>
              <a:t>na</a:t>
            </a:r>
            <a:r>
              <a:rPr lang="en-GB" sz="4000" b="1" dirty="0"/>
              <a:t> 10 </a:t>
            </a:r>
            <a:r>
              <a:rPr lang="en-GB" sz="4000" b="1" dirty="0" err="1" smtClean="0"/>
              <a:t>miliwn</a:t>
            </a:r>
            <a:endParaRPr lang="en-GB" sz="4000" b="1" dirty="0" smtClean="0"/>
          </a:p>
          <a:p>
            <a:pPr lvl="0" algn="ctr"/>
            <a:r>
              <a:rPr lang="en-GB" sz="2800" b="1" dirty="0" smtClean="0"/>
              <a:t> </a:t>
            </a:r>
            <a:r>
              <a:rPr lang="en-GB" sz="2800" b="1" dirty="0"/>
              <a:t>o </a:t>
            </a:r>
            <a:r>
              <a:rPr lang="en-GB" sz="2800" b="1" dirty="0" err="1"/>
              <a:t>blant</a:t>
            </a:r>
            <a:r>
              <a:rPr lang="en-GB" sz="2800" b="1" dirty="0"/>
              <a:t> </a:t>
            </a:r>
            <a:r>
              <a:rPr lang="en-GB" sz="2800" b="1" dirty="0" err="1"/>
              <a:t>ysgol</a:t>
            </a:r>
            <a:r>
              <a:rPr lang="en-GB" sz="2800" b="1" dirty="0"/>
              <a:t> y DU</a:t>
            </a:r>
            <a:endParaRPr lang="en-GB" sz="2400" b="1" dirty="0">
              <a:solidFill>
                <a:schemeClr val="accent3"/>
              </a:solidFill>
            </a:endParaRPr>
          </a:p>
        </p:txBody>
      </p:sp>
      <p:sp>
        <p:nvSpPr>
          <p:cNvPr id="10" name="Google Shape;178;p27"/>
          <p:cNvSpPr txBox="1"/>
          <p:nvPr/>
        </p:nvSpPr>
        <p:spPr>
          <a:xfrm>
            <a:off x="1626919" y="3763708"/>
            <a:ext cx="6388925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700" dirty="0" smtClean="0">
                <a:solidFill>
                  <a:schemeClr val="accent2"/>
                </a:solidFill>
              </a:rPr>
              <a:t>9 </a:t>
            </a:r>
            <a:r>
              <a:rPr lang="en-GB" sz="1700" dirty="0" err="1">
                <a:solidFill>
                  <a:schemeClr val="accent2"/>
                </a:solidFill>
              </a:rPr>
              <a:t>miliwn</a:t>
            </a:r>
            <a:r>
              <a:rPr lang="en-GB" sz="1700" dirty="0">
                <a:solidFill>
                  <a:schemeClr val="accent2"/>
                </a:solidFill>
              </a:rPr>
              <a:t> </a:t>
            </a:r>
            <a:r>
              <a:rPr lang="en-GB" sz="1700" dirty="0" err="1">
                <a:solidFill>
                  <a:schemeClr val="accent2"/>
                </a:solidFill>
              </a:rPr>
              <a:t>yn</a:t>
            </a:r>
            <a:r>
              <a:rPr lang="en-GB" sz="1700" dirty="0">
                <a:solidFill>
                  <a:schemeClr val="accent2"/>
                </a:solidFill>
              </a:rPr>
              <a:t> </a:t>
            </a:r>
            <a:r>
              <a:rPr lang="en-GB" sz="1700" dirty="0" err="1">
                <a:solidFill>
                  <a:schemeClr val="accent2"/>
                </a:solidFill>
              </a:rPr>
              <a:t>Lloegr</a:t>
            </a:r>
            <a:r>
              <a:rPr lang="en-GB" sz="1700" dirty="0">
                <a:solidFill>
                  <a:schemeClr val="accent2"/>
                </a:solidFill>
              </a:rPr>
              <a:t>, 500,000 </a:t>
            </a:r>
            <a:r>
              <a:rPr lang="en-GB" sz="1700" dirty="0" err="1">
                <a:solidFill>
                  <a:schemeClr val="accent2"/>
                </a:solidFill>
              </a:rPr>
              <a:t>yng</a:t>
            </a:r>
            <a:r>
              <a:rPr lang="en-GB" sz="1700" dirty="0">
                <a:solidFill>
                  <a:schemeClr val="accent2"/>
                </a:solidFill>
              </a:rPr>
              <a:t> </a:t>
            </a:r>
            <a:r>
              <a:rPr lang="en-GB" sz="1700" dirty="0" err="1">
                <a:solidFill>
                  <a:schemeClr val="accent2"/>
                </a:solidFill>
              </a:rPr>
              <a:t>Nghymru</a:t>
            </a:r>
            <a:r>
              <a:rPr lang="en-GB" sz="1700" dirty="0">
                <a:solidFill>
                  <a:schemeClr val="accent2"/>
                </a:solidFill>
              </a:rPr>
              <a:t>, 700,000 </a:t>
            </a:r>
            <a:r>
              <a:rPr lang="en-GB" sz="1700" dirty="0" err="1">
                <a:solidFill>
                  <a:schemeClr val="accent2"/>
                </a:solidFill>
              </a:rPr>
              <a:t>yn</a:t>
            </a:r>
            <a:r>
              <a:rPr lang="en-GB" sz="1700" dirty="0">
                <a:solidFill>
                  <a:schemeClr val="accent2"/>
                </a:solidFill>
              </a:rPr>
              <a:t> </a:t>
            </a:r>
            <a:r>
              <a:rPr lang="en-GB" sz="1700" dirty="0" err="1">
                <a:solidFill>
                  <a:schemeClr val="accent2"/>
                </a:solidFill>
              </a:rPr>
              <a:t>yr</a:t>
            </a:r>
            <a:r>
              <a:rPr lang="en-GB" sz="1700" dirty="0">
                <a:solidFill>
                  <a:schemeClr val="accent2"/>
                </a:solidFill>
              </a:rPr>
              <a:t> Alban a 300,000 </a:t>
            </a:r>
            <a:r>
              <a:rPr lang="en-GB" sz="1700" dirty="0" err="1">
                <a:solidFill>
                  <a:schemeClr val="accent2"/>
                </a:solidFill>
              </a:rPr>
              <a:t>yng</a:t>
            </a:r>
            <a:r>
              <a:rPr lang="en-GB" sz="1700" dirty="0">
                <a:solidFill>
                  <a:schemeClr val="accent2"/>
                </a:solidFill>
              </a:rPr>
              <a:t> </a:t>
            </a:r>
            <a:r>
              <a:rPr lang="en-GB" sz="1700" dirty="0" err="1">
                <a:solidFill>
                  <a:schemeClr val="accent2"/>
                </a:solidFill>
              </a:rPr>
              <a:t>Ngogledd</a:t>
            </a:r>
            <a:r>
              <a:rPr lang="en-GB" sz="1700" dirty="0">
                <a:solidFill>
                  <a:schemeClr val="accent2"/>
                </a:solidFill>
              </a:rPr>
              <a:t> </a:t>
            </a:r>
            <a:r>
              <a:rPr lang="en-GB" sz="1700" dirty="0" err="1" smtClean="0">
                <a:solidFill>
                  <a:schemeClr val="accent2"/>
                </a:solidFill>
              </a:rPr>
              <a:t>Iwerddon</a:t>
            </a:r>
            <a:endParaRPr sz="1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5;p28"/>
          <p:cNvSpPr txBox="1"/>
          <p:nvPr/>
        </p:nvSpPr>
        <p:spPr>
          <a:xfrm>
            <a:off x="434887" y="512398"/>
            <a:ext cx="8168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5400" b="1" dirty="0" err="1">
                <a:solidFill>
                  <a:schemeClr val="accent3"/>
                </a:solidFill>
              </a:rPr>
              <a:t>Sut</a:t>
            </a:r>
            <a:r>
              <a:rPr lang="en-GB" sz="5400" b="1" dirty="0">
                <a:solidFill>
                  <a:schemeClr val="accent3"/>
                </a:solidFill>
              </a:rPr>
              <a:t> </a:t>
            </a:r>
            <a:r>
              <a:rPr lang="en-GB" sz="5400" b="1" dirty="0" err="1">
                <a:solidFill>
                  <a:schemeClr val="accent3"/>
                </a:solidFill>
              </a:rPr>
              <a:t>rydych</a:t>
            </a:r>
            <a:r>
              <a:rPr lang="en-GB" sz="5400" b="1" dirty="0">
                <a:solidFill>
                  <a:schemeClr val="accent3"/>
                </a:solidFill>
              </a:rPr>
              <a:t> </a:t>
            </a:r>
            <a:r>
              <a:rPr lang="en-GB" sz="5400" b="1" dirty="0" err="1">
                <a:solidFill>
                  <a:schemeClr val="accent3"/>
                </a:solidFill>
              </a:rPr>
              <a:t>chi’n</a:t>
            </a:r>
            <a:r>
              <a:rPr lang="en-GB" sz="5400" b="1" dirty="0">
                <a:solidFill>
                  <a:schemeClr val="accent3"/>
                </a:solidFill>
              </a:rPr>
              <a:t> </a:t>
            </a:r>
            <a:r>
              <a:rPr lang="en-GB" sz="5400" b="1" dirty="0" err="1">
                <a:solidFill>
                  <a:schemeClr val="accent3"/>
                </a:solidFill>
              </a:rPr>
              <a:t>teithio</a:t>
            </a:r>
            <a:r>
              <a:rPr lang="en-GB" sz="5400" b="1" dirty="0">
                <a:solidFill>
                  <a:schemeClr val="accent3"/>
                </a:solidFill>
              </a:rPr>
              <a:t>?</a:t>
            </a:r>
            <a:endParaRPr sz="5400" b="1" dirty="0">
              <a:solidFill>
                <a:schemeClr val="accent3"/>
              </a:solidFill>
            </a:endParaRPr>
          </a:p>
        </p:txBody>
      </p:sp>
      <p:sp>
        <p:nvSpPr>
          <p:cNvPr id="6" name="Google Shape;189;p28"/>
          <p:cNvSpPr txBox="1"/>
          <p:nvPr/>
        </p:nvSpPr>
        <p:spPr>
          <a:xfrm>
            <a:off x="2388478" y="2457706"/>
            <a:ext cx="45333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000" b="1" dirty="0">
                <a:solidFill>
                  <a:schemeClr val="accent2"/>
                </a:solidFill>
              </a:rPr>
              <a:t>1, 2, 4, 11, 37, 43</a:t>
            </a:r>
            <a:endParaRPr sz="4000" b="1" dirty="0">
              <a:solidFill>
                <a:schemeClr val="accent2"/>
              </a:solidFill>
            </a:endParaRPr>
          </a:p>
        </p:txBody>
      </p:sp>
      <p:pic>
        <p:nvPicPr>
          <p:cNvPr id="7" name="Google Shape;1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75" y="1089075"/>
            <a:ext cx="1688974" cy="16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1224" y="737174"/>
            <a:ext cx="2392776" cy="2392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oogle Shape;188;p28"/>
          <p:cNvGraphicFramePr/>
          <p:nvPr>
            <p:extLst>
              <p:ext uri="{D42A27DB-BD31-4B8C-83A1-F6EECF244321}">
                <p14:modId xmlns:p14="http://schemas.microsoft.com/office/powerpoint/2010/main" val="3540046121"/>
              </p:ext>
            </p:extLst>
          </p:nvPr>
        </p:nvGraphicFramePr>
        <p:xfrm>
          <a:off x="1558502" y="3523062"/>
          <a:ext cx="6693000" cy="609570"/>
        </p:xfrm>
        <a:graphic>
          <a:graphicData uri="http://schemas.openxmlformats.org/drawingml/2006/table">
            <a:tbl>
              <a:tblPr>
                <a:noFill/>
                <a:tableStyleId>{A2C7BDA5-9EE0-4247-A810-5837070850B6}</a:tableStyleId>
              </a:tblPr>
              <a:tblGrid>
                <a:gridCol w="1112600"/>
                <a:gridCol w="1112600"/>
                <a:gridCol w="1112600"/>
                <a:gridCol w="1112600"/>
                <a:gridCol w="1112600"/>
                <a:gridCol w="1130000"/>
              </a:tblGrid>
              <a:tr h="540475"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Beic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 / Fan 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Bws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Lleol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Bws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Preifat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Trên</a:t>
                      </a:r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Cerdded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0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5;p28"/>
          <p:cNvSpPr txBox="1"/>
          <p:nvPr/>
        </p:nvSpPr>
        <p:spPr>
          <a:xfrm>
            <a:off x="244977" y="161286"/>
            <a:ext cx="8168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5400" b="1" dirty="0" err="1"/>
              <a:t>Sut</a:t>
            </a:r>
            <a:r>
              <a:rPr lang="en-GB" sz="5400" b="1" dirty="0"/>
              <a:t> </a:t>
            </a:r>
            <a:r>
              <a:rPr lang="en-GB" sz="5400" b="1" dirty="0" err="1"/>
              <a:t>rydych</a:t>
            </a:r>
            <a:r>
              <a:rPr lang="en-GB" sz="5400" b="1" dirty="0"/>
              <a:t> </a:t>
            </a:r>
            <a:r>
              <a:rPr lang="en-GB" sz="5400" b="1" dirty="0" err="1"/>
              <a:t>chi’n</a:t>
            </a:r>
            <a:r>
              <a:rPr lang="en-GB" sz="5400" b="1" dirty="0"/>
              <a:t> </a:t>
            </a:r>
            <a:r>
              <a:rPr lang="en-GB" sz="5400" b="1" dirty="0" err="1"/>
              <a:t>teithio</a:t>
            </a:r>
            <a:r>
              <a:rPr lang="en-GB" sz="5400" b="1" dirty="0"/>
              <a:t>?</a:t>
            </a:r>
            <a:endParaRPr lang="en-GB" sz="5400" b="1" dirty="0">
              <a:solidFill>
                <a:schemeClr val="accent3"/>
              </a:solidFill>
            </a:endParaRPr>
          </a:p>
        </p:txBody>
      </p:sp>
      <p:sp>
        <p:nvSpPr>
          <p:cNvPr id="6" name="Google Shape;189;p28"/>
          <p:cNvSpPr txBox="1"/>
          <p:nvPr/>
        </p:nvSpPr>
        <p:spPr>
          <a:xfrm>
            <a:off x="2217924" y="1918138"/>
            <a:ext cx="45333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4000" b="1" dirty="0">
                <a:solidFill>
                  <a:schemeClr val="accent2"/>
                </a:solidFill>
              </a:rPr>
              <a:t>A</a:t>
            </a:r>
            <a:r>
              <a:rPr lang="cy-GB" sz="4000" b="1" dirty="0" smtClean="0">
                <a:solidFill>
                  <a:schemeClr val="accent2"/>
                </a:solidFill>
              </a:rPr>
              <a:t>tebion</a:t>
            </a:r>
            <a:endParaRPr sz="4000" b="1" dirty="0">
              <a:solidFill>
                <a:schemeClr val="accent2"/>
              </a:solidFill>
            </a:endParaRPr>
          </a:p>
        </p:txBody>
      </p:sp>
      <p:pic>
        <p:nvPicPr>
          <p:cNvPr id="7" name="Google Shape;1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75" y="1089075"/>
            <a:ext cx="1688974" cy="16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1224" y="737174"/>
            <a:ext cx="2392776" cy="2392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60563"/>
              </p:ext>
            </p:extLst>
          </p:nvPr>
        </p:nvGraphicFramePr>
        <p:xfrm>
          <a:off x="1442162" y="2960824"/>
          <a:ext cx="6693000" cy="1546038"/>
        </p:xfrm>
        <a:graphic>
          <a:graphicData uri="http://schemas.openxmlformats.org/drawingml/2006/table">
            <a:tbl>
              <a:tblPr>
                <a:noFill/>
                <a:tableStyleId>{A2C7BDA5-9EE0-4247-A810-5837070850B6}</a:tableStyleId>
              </a:tblPr>
              <a:tblGrid>
                <a:gridCol w="1112600"/>
                <a:gridCol w="1112600"/>
                <a:gridCol w="1112600"/>
                <a:gridCol w="1112600"/>
                <a:gridCol w="1112600"/>
                <a:gridCol w="1130000"/>
              </a:tblGrid>
              <a:tr h="540475"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Beic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 / Fan 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Bws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Lleol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Bws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Preifat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Trên</a:t>
                      </a:r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1" i="0" u="none" strike="noStrike" cap="none" baseline="0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Cerdded</a:t>
                      </a:r>
                      <a:r>
                        <a:rPr lang="en-GB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300" b="1" dirty="0"/>
                        <a:t>2</a:t>
                      </a:r>
                      <a:endParaRPr sz="43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300" b="1" dirty="0"/>
                        <a:t>37</a:t>
                      </a:r>
                      <a:endParaRPr sz="43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300" b="1" dirty="0"/>
                        <a:t>11</a:t>
                      </a:r>
                      <a:endParaRPr sz="43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300" b="1" dirty="0"/>
                        <a:t>4</a:t>
                      </a:r>
                      <a:endParaRPr sz="43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300" b="1" dirty="0"/>
                        <a:t>1</a:t>
                      </a:r>
                      <a:endParaRPr sz="43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300" b="1" dirty="0"/>
                        <a:t>43</a:t>
                      </a:r>
                      <a:endParaRPr sz="43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6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30"/>
          <p:cNvSpPr txBox="1"/>
          <p:nvPr/>
        </p:nvSpPr>
        <p:spPr>
          <a:xfrm>
            <a:off x="597675" y="253550"/>
            <a:ext cx="8168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6600" b="1" dirty="0" err="1">
                <a:solidFill>
                  <a:schemeClr val="accent3"/>
                </a:solidFill>
              </a:rPr>
              <a:t>Trafodaeth</a:t>
            </a:r>
            <a:r>
              <a:rPr lang="en-GB" sz="6600" b="1" dirty="0">
                <a:solidFill>
                  <a:schemeClr val="accent3"/>
                </a:solidFill>
              </a:rPr>
              <a:t>: </a:t>
            </a:r>
            <a:endParaRPr sz="6200" b="1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022" y="1530949"/>
            <a:ext cx="73935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Pam </a:t>
            </a:r>
            <a:r>
              <a:rPr lang="en-GB" sz="2400" dirty="0" err="1"/>
              <a:t>rydych</a:t>
            </a:r>
            <a:r>
              <a:rPr lang="en-GB" sz="2400" dirty="0"/>
              <a:t> </a:t>
            </a:r>
            <a:r>
              <a:rPr lang="en-GB" sz="2400" dirty="0" err="1"/>
              <a:t>chi’n</a:t>
            </a:r>
            <a:r>
              <a:rPr lang="en-GB" sz="2400" dirty="0"/>
              <a:t> </a:t>
            </a:r>
            <a:r>
              <a:rPr lang="en-GB" sz="2400" dirty="0" err="1"/>
              <a:t>meddwl</a:t>
            </a:r>
            <a:r>
              <a:rPr lang="en-GB" sz="2400" dirty="0"/>
              <a:t> bod y </a:t>
            </a:r>
            <a:r>
              <a:rPr lang="en-GB" sz="2400" dirty="0" err="1"/>
              <a:t>rhan</a:t>
            </a:r>
            <a:r>
              <a:rPr lang="en-GB" sz="2400" dirty="0"/>
              <a:t> </a:t>
            </a:r>
            <a:r>
              <a:rPr lang="en-GB" sz="2400" dirty="0" err="1"/>
              <a:t>fwyaf</a:t>
            </a:r>
            <a:r>
              <a:rPr lang="en-GB" sz="2400" dirty="0"/>
              <a:t> o </a:t>
            </a:r>
            <a:r>
              <a:rPr lang="en-GB" sz="2400" dirty="0" err="1"/>
              <a:t>bobl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teithio</a:t>
            </a:r>
            <a:r>
              <a:rPr lang="en-GB" sz="2400" dirty="0"/>
              <a:t> </a:t>
            </a:r>
            <a:r>
              <a:rPr lang="en-GB" sz="2400" dirty="0" err="1"/>
              <a:t>fel</a:t>
            </a:r>
            <a:r>
              <a:rPr lang="en-GB" sz="2400" dirty="0"/>
              <a:t> </a:t>
            </a:r>
            <a:r>
              <a:rPr lang="en-GB" sz="2400" dirty="0" err="1"/>
              <a:t>hyn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ysgol</a:t>
            </a:r>
            <a:r>
              <a:rPr lang="en-GB" sz="2400" dirty="0"/>
              <a:t>?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Beth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rhwystro</a:t>
            </a:r>
            <a:r>
              <a:rPr lang="en-GB" sz="2400" dirty="0"/>
              <a:t> </a:t>
            </a:r>
            <a:r>
              <a:rPr lang="en-GB" sz="2400" dirty="0" err="1"/>
              <a:t>pobl</a:t>
            </a:r>
            <a:r>
              <a:rPr lang="en-GB" sz="2400" dirty="0"/>
              <a:t> </a:t>
            </a:r>
            <a:r>
              <a:rPr lang="en-GB" sz="2400" dirty="0" err="1"/>
              <a:t>rhag</a:t>
            </a:r>
            <a:r>
              <a:rPr lang="en-GB" sz="2400" dirty="0"/>
              <a:t> </a:t>
            </a:r>
            <a:r>
              <a:rPr lang="en-GB" sz="2400" dirty="0" err="1"/>
              <a:t>beicio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ysgol</a:t>
            </a:r>
            <a:r>
              <a:rPr lang="en-GB" sz="2400" dirty="0"/>
              <a:t>?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Beth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barn chi </a:t>
            </a:r>
            <a:r>
              <a:rPr lang="en-GB" sz="2400" dirty="0" err="1"/>
              <a:t>yw’r</a:t>
            </a:r>
            <a:r>
              <a:rPr lang="en-GB" sz="2400" dirty="0"/>
              <a:t> %au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gyfer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dosbarth</a:t>
            </a:r>
            <a:r>
              <a:rPr lang="en-GB" sz="2400" dirty="0"/>
              <a:t> </a:t>
            </a:r>
            <a:r>
              <a:rPr lang="en-GB" sz="2400" dirty="0" err="1"/>
              <a:t>neu</a:t>
            </a:r>
            <a:r>
              <a:rPr lang="en-GB" sz="2400" dirty="0"/>
              <a:t> </a:t>
            </a:r>
            <a:r>
              <a:rPr lang="en-GB" sz="2400" dirty="0" err="1"/>
              <a:t>ysgol</a:t>
            </a:r>
            <a:r>
              <a:rPr lang="en-GB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462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1;p31"/>
          <p:cNvSpPr txBox="1"/>
          <p:nvPr/>
        </p:nvSpPr>
        <p:spPr>
          <a:xfrm>
            <a:off x="0" y="344990"/>
            <a:ext cx="8168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4800" b="1" dirty="0">
                <a:solidFill>
                  <a:schemeClr val="accent3"/>
                </a:solidFill>
              </a:rPr>
              <a:t>Pa </a:t>
            </a:r>
            <a:r>
              <a:rPr lang="en-GB" sz="4800" b="1" dirty="0" err="1">
                <a:solidFill>
                  <a:schemeClr val="accent3"/>
                </a:solidFill>
              </a:rPr>
              <a:t>mor</a:t>
            </a:r>
            <a:r>
              <a:rPr lang="en-GB" sz="4800" b="1" dirty="0">
                <a:solidFill>
                  <a:schemeClr val="accent3"/>
                </a:solidFill>
              </a:rPr>
              <a:t> </a:t>
            </a:r>
            <a:r>
              <a:rPr lang="en-GB" sz="4800" b="1" dirty="0" err="1">
                <a:solidFill>
                  <a:schemeClr val="accent3"/>
                </a:solidFill>
              </a:rPr>
              <a:t>hir</a:t>
            </a:r>
            <a:r>
              <a:rPr lang="en-GB" sz="4800" b="1" dirty="0">
                <a:solidFill>
                  <a:schemeClr val="accent3"/>
                </a:solidFill>
              </a:rPr>
              <a:t> </a:t>
            </a:r>
            <a:r>
              <a:rPr lang="en-GB" sz="4800" b="1" dirty="0" err="1">
                <a:solidFill>
                  <a:schemeClr val="accent3"/>
                </a:solidFill>
              </a:rPr>
              <a:t>yw’r</a:t>
            </a:r>
            <a:r>
              <a:rPr lang="en-GB" sz="4800" b="1" dirty="0">
                <a:solidFill>
                  <a:schemeClr val="accent3"/>
                </a:solidFill>
              </a:rPr>
              <a:t> </a:t>
            </a:r>
            <a:r>
              <a:rPr lang="en-GB" sz="4800" b="1" dirty="0" err="1">
                <a:solidFill>
                  <a:schemeClr val="accent3"/>
                </a:solidFill>
              </a:rPr>
              <a:t>daith</a:t>
            </a:r>
            <a:r>
              <a:rPr lang="en-GB" sz="4800" b="1" dirty="0">
                <a:solidFill>
                  <a:schemeClr val="accent3"/>
                </a:solidFill>
              </a:rPr>
              <a:t>? </a:t>
            </a:r>
            <a:endParaRPr sz="4800" b="1" dirty="0">
              <a:solidFill>
                <a:schemeClr val="accent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88703"/>
              </p:ext>
            </p:extLst>
          </p:nvPr>
        </p:nvGraphicFramePr>
        <p:xfrm>
          <a:off x="628650" y="1370013"/>
          <a:ext cx="8333600" cy="2428525"/>
        </p:xfrm>
        <a:graphic>
          <a:graphicData uri="http://schemas.openxmlformats.org/drawingml/2006/table">
            <a:tbl>
              <a:tblPr>
                <a:noFill/>
                <a:tableStyleId>{A2C7BDA5-9EE0-4247-A810-5837070850B6}</a:tableStyleId>
              </a:tblPr>
              <a:tblGrid>
                <a:gridCol w="1041700"/>
                <a:gridCol w="1041700"/>
                <a:gridCol w="1041700"/>
                <a:gridCol w="1041700"/>
                <a:gridCol w="1041700"/>
                <a:gridCol w="1041700"/>
                <a:gridCol w="1041700"/>
                <a:gridCol w="1041700"/>
              </a:tblGrid>
              <a:tr h="1777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Hyd fy nhaith (munudau)</a:t>
                      </a:r>
                      <a:endParaRPr sz="24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 smtClean="0"/>
                        <a:t>Ffrind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/>
                        <a:t>1</a:t>
                      </a:r>
                      <a:endParaRPr sz="18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 smtClean="0"/>
                        <a:t>Ffrind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/>
                        <a:t>2</a:t>
                      </a:r>
                      <a:endParaRPr sz="18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 smtClean="0"/>
                        <a:t>Ffrind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/>
                        <a:t>3</a:t>
                      </a:r>
                      <a:endParaRPr sz="18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 smtClean="0"/>
                        <a:t>Ffrind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/>
                        <a:t>4</a:t>
                      </a:r>
                      <a:endParaRPr sz="18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 smtClean="0"/>
                        <a:t>Ffrind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/>
                        <a:t>5</a:t>
                      </a:r>
                      <a:endParaRPr sz="18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 smtClean="0"/>
                        <a:t>Ffrind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/>
                        <a:t>6</a:t>
                      </a:r>
                      <a:endParaRPr sz="1800" b="1"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 smtClean="0">
                          <a:solidFill>
                            <a:schemeClr val="tx1"/>
                          </a:solidFill>
                        </a:rPr>
                        <a:t>Cyfartaledd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0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 </a:t>
                      </a:r>
                      <a:endParaRPr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 </a:t>
                      </a:r>
                      <a:endParaRPr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 </a:t>
                      </a:r>
                      <a:endParaRPr dirty="0"/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96833" y="3987948"/>
            <a:ext cx="5997233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y-GB" sz="1800" dirty="0"/>
              <a:t>Cyfrifwch gyfartaledd chi a'ch ffrindiau. Sut mae eich cyfartaledd yn cymharu â'r cyfartaledd cenedlaethol o 19 munud?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559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0;p32"/>
          <p:cNvSpPr txBox="1"/>
          <p:nvPr/>
        </p:nvSpPr>
        <p:spPr>
          <a:xfrm>
            <a:off x="0" y="308824"/>
            <a:ext cx="8337400" cy="141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4400" b="1" dirty="0">
                <a:solidFill>
                  <a:schemeClr val="accent3"/>
                </a:solidFill>
              </a:rPr>
              <a:t>Pa </a:t>
            </a:r>
            <a:r>
              <a:rPr lang="en-GB" sz="4400" b="1" dirty="0" err="1">
                <a:solidFill>
                  <a:schemeClr val="accent3"/>
                </a:solidFill>
              </a:rPr>
              <a:t>mor</a:t>
            </a:r>
            <a:r>
              <a:rPr lang="en-GB" sz="4400" b="1" dirty="0">
                <a:solidFill>
                  <a:schemeClr val="accent3"/>
                </a:solidFill>
              </a:rPr>
              <a:t> </a:t>
            </a:r>
            <a:r>
              <a:rPr lang="en-GB" sz="4400" b="1" dirty="0" err="1">
                <a:solidFill>
                  <a:schemeClr val="accent3"/>
                </a:solidFill>
              </a:rPr>
              <a:t>hir</a:t>
            </a:r>
            <a:r>
              <a:rPr lang="en-GB" sz="4400" b="1" dirty="0">
                <a:solidFill>
                  <a:schemeClr val="accent3"/>
                </a:solidFill>
              </a:rPr>
              <a:t> </a:t>
            </a:r>
            <a:r>
              <a:rPr lang="en-GB" sz="4400" b="1" dirty="0" err="1">
                <a:solidFill>
                  <a:schemeClr val="accent3"/>
                </a:solidFill>
              </a:rPr>
              <a:t>yw’r</a:t>
            </a:r>
            <a:r>
              <a:rPr lang="en-GB" sz="4400" b="1" dirty="0">
                <a:solidFill>
                  <a:schemeClr val="accent3"/>
                </a:solidFill>
              </a:rPr>
              <a:t> </a:t>
            </a:r>
            <a:r>
              <a:rPr lang="en-GB" sz="4400" b="1" dirty="0" err="1">
                <a:solidFill>
                  <a:schemeClr val="accent3"/>
                </a:solidFill>
              </a:rPr>
              <a:t>daith</a:t>
            </a:r>
            <a:r>
              <a:rPr lang="en-GB" sz="4400" b="1" dirty="0">
                <a:solidFill>
                  <a:schemeClr val="accent3"/>
                </a:solidFill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675" y="981548"/>
            <a:ext cx="171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chemeClr val="accent2"/>
                </a:solidFill>
              </a:rPr>
              <a:t>Estyniad</a:t>
            </a:r>
            <a:r>
              <a:rPr lang="en-GB" sz="1600" b="1" dirty="0">
                <a:solidFill>
                  <a:schemeClr val="accent2"/>
                </a:solidFill>
              </a:rPr>
              <a:t> </a:t>
            </a:r>
            <a:r>
              <a:rPr lang="en-GB" sz="1600" b="1" dirty="0" smtClean="0">
                <a:solidFill>
                  <a:schemeClr val="accent2"/>
                </a:solidFill>
              </a:rPr>
              <a:t>1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pic>
        <p:nvPicPr>
          <p:cNvPr id="7" name="Google Shape;21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416" y="1320102"/>
            <a:ext cx="8506701" cy="36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1;p32"/>
          <p:cNvSpPr txBox="1"/>
          <p:nvPr/>
        </p:nvSpPr>
        <p:spPr>
          <a:xfrm>
            <a:off x="597675" y="4351100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y-GB" dirty="0"/>
              <a:t>Pam y gall amseroedd teithio gwahanol grwpiau ethnig amrywio?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43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7;p33"/>
          <p:cNvSpPr txBox="1"/>
          <p:nvPr/>
        </p:nvSpPr>
        <p:spPr>
          <a:xfrm>
            <a:off x="-83127" y="277058"/>
            <a:ext cx="8168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4400" b="1" dirty="0">
                <a:solidFill>
                  <a:schemeClr val="accent3"/>
                </a:solidFill>
              </a:rPr>
              <a:t>Pa </a:t>
            </a:r>
            <a:r>
              <a:rPr lang="en-GB" sz="4400" b="1" dirty="0" err="1">
                <a:solidFill>
                  <a:schemeClr val="accent3"/>
                </a:solidFill>
              </a:rPr>
              <a:t>mor</a:t>
            </a:r>
            <a:r>
              <a:rPr lang="en-GB" sz="4400" b="1" dirty="0">
                <a:solidFill>
                  <a:schemeClr val="accent3"/>
                </a:solidFill>
              </a:rPr>
              <a:t> bell </a:t>
            </a:r>
            <a:r>
              <a:rPr lang="en-GB" sz="4400" b="1" dirty="0" err="1">
                <a:solidFill>
                  <a:schemeClr val="accent3"/>
                </a:solidFill>
              </a:rPr>
              <a:t>rydych</a:t>
            </a:r>
            <a:r>
              <a:rPr lang="en-GB" sz="4400" b="1" dirty="0">
                <a:solidFill>
                  <a:schemeClr val="accent3"/>
                </a:solidFill>
              </a:rPr>
              <a:t> </a:t>
            </a:r>
            <a:r>
              <a:rPr lang="en-GB" sz="4400" b="1" dirty="0" err="1">
                <a:solidFill>
                  <a:schemeClr val="accent3"/>
                </a:solidFill>
              </a:rPr>
              <a:t>chi’n</a:t>
            </a:r>
            <a:r>
              <a:rPr lang="en-GB" sz="4400" b="1" dirty="0">
                <a:solidFill>
                  <a:schemeClr val="accent3"/>
                </a:solidFill>
              </a:rPr>
              <a:t> </a:t>
            </a:r>
            <a:r>
              <a:rPr lang="en-GB" sz="4400" b="1" dirty="0" err="1">
                <a:solidFill>
                  <a:schemeClr val="accent3"/>
                </a:solidFill>
              </a:rPr>
              <a:t>teithio</a:t>
            </a:r>
            <a:r>
              <a:rPr lang="en-GB" sz="4400" b="1" dirty="0">
                <a:solidFill>
                  <a:schemeClr val="accent3"/>
                </a:solidFill>
              </a:rPr>
              <a:t>?</a:t>
            </a:r>
            <a:endParaRPr sz="4400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119" y="1113514"/>
            <a:ext cx="1283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accent2"/>
                </a:solidFill>
              </a:rPr>
              <a:t>Estyniad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smtClean="0">
                <a:solidFill>
                  <a:schemeClr val="accent2"/>
                </a:solidFill>
              </a:rPr>
              <a:t>2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7" name="Google Shape;228;p33"/>
          <p:cNvSpPr txBox="1"/>
          <p:nvPr/>
        </p:nvSpPr>
        <p:spPr>
          <a:xfrm>
            <a:off x="741750" y="1906046"/>
            <a:ext cx="81681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3600" dirty="0" err="1" smtClean="0">
                <a:solidFill>
                  <a:schemeClr val="tx1"/>
                </a:solidFill>
              </a:rPr>
              <a:t>Cyfartaledd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= 2.4 miles (3.9km) </a:t>
            </a:r>
            <a:r>
              <a:rPr lang="cy-GB" sz="3600" dirty="0">
                <a:solidFill>
                  <a:schemeClr val="tx1"/>
                </a:solidFill>
              </a:rPr>
              <a:t>i'r ysgol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1750" y="343306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y-GB" sz="2800" dirty="0">
                <a:solidFill>
                  <a:schemeClr val="tx1"/>
                </a:solidFill>
              </a:rPr>
              <a:t>Pa mor bell y gallwch fynd o'ch ysgol mewn 10 munud wrth gerdded neu feicio?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9" name="Google Shape;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751" y="2766228"/>
            <a:ext cx="2959351" cy="166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9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2;p35"/>
          <p:cNvSpPr txBox="1"/>
          <p:nvPr/>
        </p:nvSpPr>
        <p:spPr>
          <a:xfrm>
            <a:off x="0" y="253550"/>
            <a:ext cx="8168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4000" b="1" dirty="0" err="1"/>
              <a:t>Cymdogaethau</a:t>
            </a:r>
            <a:r>
              <a:rPr lang="en-GB" sz="4000" b="1" dirty="0"/>
              <a:t> 15 </a:t>
            </a:r>
            <a:r>
              <a:rPr lang="en-GB" sz="4000" b="1" dirty="0" err="1"/>
              <a:t>munud</a:t>
            </a:r>
            <a:endParaRPr sz="4000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324" y="1051661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accent2"/>
                </a:solidFill>
              </a:rPr>
              <a:t>Estyniad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smtClean="0">
                <a:solidFill>
                  <a:schemeClr val="accent2"/>
                </a:solidFill>
              </a:rPr>
              <a:t>3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7" name="Google Shape;244;p35" descr="We can make city life more accessible, sustainable &amp; enjoyable by creating “15-minute cities.” Ensuring that residents can meet all their needs within a short walk or bike ride will accelerate a green &amp; just recovery." title="What is a ‘15-minute city’?">
            <a:hlinkClick r:id="rId2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24" y="1530950"/>
            <a:ext cx="4012900" cy="30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3;p35"/>
          <p:cNvPicPr preferRelativeResize="0"/>
          <p:nvPr/>
        </p:nvPicPr>
        <p:blipFill rotWithShape="1">
          <a:blip r:embed="rId4">
            <a:alphaModFix/>
          </a:blip>
          <a:srcRect t="11859" b="10167"/>
          <a:stretch/>
        </p:blipFill>
        <p:spPr>
          <a:xfrm>
            <a:off x="5034834" y="1139125"/>
            <a:ext cx="3730942" cy="400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3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rgbClr val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424</Words>
  <Application>Microsoft Office PowerPoint</Application>
  <PresentationFormat>On-screen Show (16:9)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Noto Sans Symbols</vt:lpstr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Elworthy</dc:creator>
  <cp:lastModifiedBy>Meg Elworthy</cp:lastModifiedBy>
  <cp:revision>19</cp:revision>
  <dcterms:modified xsi:type="dcterms:W3CDTF">2021-08-18T09:04:23Z</dcterms:modified>
</cp:coreProperties>
</file>