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2" r:id="rId3"/>
    <p:sldId id="298" r:id="rId4"/>
    <p:sldId id="299" r:id="rId5"/>
    <p:sldId id="300" r:id="rId6"/>
    <p:sldId id="308" r:id="rId7"/>
    <p:sldId id="301" r:id="rId8"/>
    <p:sldId id="306" r:id="rId9"/>
    <p:sldId id="286" r:id="rId10"/>
    <p:sldId id="307" r:id="rId11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ollings" initials="SC" lastIdx="3" clrIdx="0">
    <p:extLst>
      <p:ext uri="{19B8F6BF-5375-455C-9EA6-DF929625EA0E}">
        <p15:presenceInfo xmlns:p15="http://schemas.microsoft.com/office/powerpoint/2012/main" userId="S-1-5-21-2232577579-1779678077-1959270491-51807" providerId="AD"/>
      </p:ext>
    </p:extLst>
  </p:cmAuthor>
  <p:cmAuthor id="2" name="Nessa Talbutt" initials="NT" lastIdx="2" clrIdx="1">
    <p:extLst>
      <p:ext uri="{19B8F6BF-5375-455C-9EA6-DF929625EA0E}">
        <p15:presenceInfo xmlns:p15="http://schemas.microsoft.com/office/powerpoint/2012/main" userId="S-1-5-21-2232577579-1779678077-1959270491-504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2EA"/>
    <a:srgbClr val="922C6F"/>
    <a:srgbClr val="B4D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86957" autoAdjust="0"/>
  </p:normalViewPr>
  <p:slideViewPr>
    <p:cSldViewPr>
      <p:cViewPr varScale="1">
        <p:scale>
          <a:sx n="85" d="100"/>
          <a:sy n="85" d="100"/>
        </p:scale>
        <p:origin x="768" y="72"/>
      </p:cViewPr>
      <p:guideLst>
        <p:guide orient="horz" pos="1470"/>
        <p:guide pos="49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3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792609" y="3075806"/>
            <a:ext cx="3790896" cy="170590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6561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rgbClr val="7FD2EA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</a:t>
            </a:r>
            <a:endParaRPr lang="en-GB" noProof="0" dirty="0"/>
          </a:p>
        </p:txBody>
      </p:sp>
      <p:sp>
        <p:nvSpPr>
          <p:cNvPr id="14" name="Text Placeholder 22">
            <a:extLst>
              <a:ext uri="{FF2B5EF4-FFF2-40B4-BE49-F238E27FC236}">
                <a16:creationId xmlns=""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609" y="2626046"/>
            <a:ext cx="3635375" cy="2337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922C6F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 </a:t>
            </a:r>
            <a:endParaRPr lang="en-GB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4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=""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7FD2EA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922C6F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</a:t>
            </a:r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3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5" name="Picture 14" descr="SUS-icons-navy-190324-0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6" y="4587974"/>
            <a:ext cx="664676" cy="664676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6444296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rgbClr val="7FD2EA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380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3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5" name="Picture 14" descr="SUS-icons-navy-190324-0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6" y="4587974"/>
            <a:ext cx="664676" cy="6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3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rgbClr val="922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22" y="3691874"/>
            <a:ext cx="2029942" cy="1127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yw’r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elusen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sy’n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ei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gwneud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yn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haws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i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bobl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gerdded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a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beicio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.</a:t>
            </a:r>
          </a:p>
          <a:p>
            <a:pPr>
              <a:lnSpc>
                <a:spcPts val="2100"/>
              </a:lnSpc>
              <a:defRPr lang="en-US"/>
            </a:pPr>
            <a:endParaRPr lang="en-GB" sz="1648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Rydym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yn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cysylltu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pobl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a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llefydd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,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yn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creu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cymunedau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byw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,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yn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trawsnewid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y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daith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i’r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ysgol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ac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yn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hwyluso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taith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hapusach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ac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iachach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i’r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gwaith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. </a:t>
            </a:r>
          </a:p>
          <a:p>
            <a:pPr>
              <a:lnSpc>
                <a:spcPts val="2100"/>
              </a:lnSpc>
              <a:defRPr lang="en-US"/>
            </a:pPr>
            <a:endParaRPr lang="en-GB" sz="1648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Ymunwch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â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ni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ar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ein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 </a:t>
            </a:r>
            <a:r>
              <a:rPr lang="en-GB" sz="1648" dirty="0" err="1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siwrne</a:t>
            </a:r>
            <a:r>
              <a:rPr lang="en-GB" sz="1648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. 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616626"/>
            <a:ext cx="3634979" cy="69983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rgbClr val="7FD2EA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1491630"/>
            <a:ext cx="3650310" cy="1368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922C6F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 </a:t>
            </a:r>
            <a:endParaRPr lang="en-GB" noProof="0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53" r="-26" b="26891"/>
          <a:stretch/>
        </p:blipFill>
        <p:spPr bwMode="auto">
          <a:xfrm>
            <a:off x="522609" y="3075806"/>
            <a:ext cx="448143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792609" y="3075806"/>
            <a:ext cx="3790896" cy="17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292168" cy="14197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rgbClr val="7FD2EA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=""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1" y="2355726"/>
            <a:ext cx="5292167" cy="7920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rgbClr val="922C6F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</a:t>
            </a:r>
            <a:endParaRPr lang="en-GB" noProof="0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53" r="-26" b="26891"/>
          <a:stretch/>
        </p:blipFill>
        <p:spPr bwMode="auto">
          <a:xfrm>
            <a:off x="522609" y="3075806"/>
            <a:ext cx="448143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US-icons-navy-190324-02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1127" y="2353060"/>
            <a:ext cx="2790440" cy="27904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792609" y="3075806"/>
            <a:ext cx="3790896" cy="17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3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3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6444296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rgbClr val="7FD2EA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15" name="Picture 14" descr="SUS-icons-navy-190324-0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6" y="4587974"/>
            <a:ext cx="664676" cy="6646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6480472" y="123479"/>
            <a:ext cx="2340000" cy="10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6444296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rgbClr val="7FD2EA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3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3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9" name="Picture 18" descr="SUS-icons-navy-190324-0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6" y="4587974"/>
            <a:ext cx="664676" cy="664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6480472" y="123479"/>
            <a:ext cx="2340000" cy="10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3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3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=""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pic>
        <p:nvPicPr>
          <p:cNvPr id="17" name="Picture 16" descr="SUS-icons-navy-190324-0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6" y="4587974"/>
            <a:ext cx="664676" cy="6646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6480472" y="123479"/>
            <a:ext cx="2340000" cy="105300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6444296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rgbClr val="7FD2EA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3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3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pic>
        <p:nvPicPr>
          <p:cNvPr id="18" name="Picture 17" descr="SUS-icons-navy-190324-0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6" y="4587974"/>
            <a:ext cx="664676" cy="6646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6480472" y="123479"/>
            <a:ext cx="2340000" cy="10530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6444296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rgbClr val="7FD2EA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3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3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22" name="Picture 21" descr="SUS-icons-navy-190324-0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6" y="4587974"/>
            <a:ext cx="664676" cy="6646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6480472" y="123479"/>
            <a:ext cx="2340000" cy="1053000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6444296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rgbClr val="7FD2EA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7680" r="10198" b="8334"/>
          <a:stretch/>
        </p:blipFill>
        <p:spPr>
          <a:xfrm>
            <a:off x="6480472" y="123479"/>
            <a:ext cx="2340000" cy="10530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=""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3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7FD2EA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922C6F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rgbClr val="E68E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67" r:id="rId3"/>
    <p:sldLayoutId id="2147483655" r:id="rId4"/>
    <p:sldLayoutId id="2147483656" r:id="rId5"/>
    <p:sldLayoutId id="2147483659" r:id="rId6"/>
    <p:sldLayoutId id="2147483657" r:id="rId7"/>
    <p:sldLayoutId id="2147483658" r:id="rId8"/>
    <p:sldLayoutId id="2147483665" r:id="rId9"/>
    <p:sldLayoutId id="2147483666" r:id="rId10"/>
    <p:sldLayoutId id="2147483671" r:id="rId11"/>
    <p:sldLayoutId id="2147483672" r:id="rId12"/>
    <p:sldLayoutId id="2147483664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trans.org.uk/our-blog/projects/2019/uk-wide/bike-to-school-week/wythnos-beicio-i-r-ysgol/" TargetMode="External"/><Relationship Id="rId2" Type="http://schemas.openxmlformats.org/officeDocument/2006/relationships/hyperlink" Target="https://www.youtube.com/watch?v=4qtx60bcNk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hyperlink" Target="http://www.sustrans.org.uk/biketoschoolwee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qtx60bcNk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ustrans.org.uk/our-blog/projects/2019/uk-wide/bike-to-school-week/wythnos-beicio-i-r-ysgol/" TargetMode="External"/><Relationship Id="rId4" Type="http://schemas.openxmlformats.org/officeDocument/2006/relationships/hyperlink" Target="https://www.sustrans.org.uk/our-blog/get-active/2019/everyday-walking-and-cycling/cycling-safety-for-children/diogelwch-beicio-i-bla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sustrans.org.uk/our-blog/projects/2019/uk-wide/bike-to-school-week-family-competition/cystadleuaeth-wythnos-beicio-i-r-ysgol-sustrans-ar-y-cyfryngau-cymdeithasol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ustrans.org.uk/our-blog/projects/2019/uk-wide/bike-to-school-week/wythnos-beicio-i-r-ysgol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trans.org.uk/our-blog/projects/2019/uk-wide/bike-to-school-week/wythnos-beicio-i-r-ysgol/" TargetMode="External"/><Relationship Id="rId2" Type="http://schemas.openxmlformats.org/officeDocument/2006/relationships/hyperlink" Target="mailto:education@sustrans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/>
      </p:pic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E924FCD6-F72D-4A47-9746-BBEF13DCE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/>
              <a:t>Y</a:t>
            </a:r>
            <a:r>
              <a:rPr lang="en-GB" dirty="0" err="1" smtClean="0"/>
              <a:t>sgol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2A8FC722-51A7-4CBD-9DFC-C567F447D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 dirty="0" err="1" smtClean="0"/>
              <a:t>yn</a:t>
            </a:r>
            <a:r>
              <a:rPr lang="en-GB" sz="1600" dirty="0" smtClean="0"/>
              <a:t> </a:t>
            </a:r>
            <a:r>
              <a:rPr lang="en-GB" sz="1600" dirty="0" err="1" smtClean="0"/>
              <a:t>ymuno</a:t>
            </a:r>
            <a:r>
              <a:rPr lang="en-GB" sz="1600" dirty="0" smtClean="0"/>
              <a:t> ag 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49" y="3988287"/>
            <a:ext cx="1597894" cy="887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963983"/>
            <a:ext cx="41587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700" i="1" dirty="0">
                <a:solidFill>
                  <a:srgbClr val="922C6F"/>
                </a:solidFill>
              </a:rPr>
              <a:t>Cynhelir Wythnos Beicio i’r Ysgol gan Sustrans, gyda chefnogaeth ein partneriaid y Bikeability Trust</a:t>
            </a:r>
            <a:r>
              <a:rPr lang="cy-GB" sz="700" i="1" dirty="0" smtClean="0">
                <a:solidFill>
                  <a:srgbClr val="922C6F"/>
                </a:solidFill>
              </a:rPr>
              <a:t>.</a:t>
            </a:r>
            <a:endParaRPr lang="en-GB" sz="700" i="1" dirty="0">
              <a:solidFill>
                <a:srgbClr val="92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 smtClean="0"/>
              <a:t>Beth </a:t>
            </a:r>
            <a:r>
              <a:rPr lang="cy-GB" dirty="0"/>
              <a:t>yw’r </a:t>
            </a:r>
            <a:r>
              <a:rPr lang="cy-GB" dirty="0" smtClean="0"/>
              <a:t>wythnos?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3219967"/>
          </a:xfrm>
        </p:spPr>
        <p:txBody>
          <a:bodyPr/>
          <a:lstStyle/>
          <a:p>
            <a:r>
              <a:rPr lang="cy-GB" dirty="0"/>
              <a:t>Digwyddiad wythnos gyfan yw Wythnos Beicio i’r Ysgol, a gynhelir </a:t>
            </a:r>
            <a:r>
              <a:rPr lang="en-GB" altLang="en-US" b="1" dirty="0" smtClean="0">
                <a:solidFill>
                  <a:schemeClr val="accent3"/>
                </a:solidFill>
              </a:rPr>
              <a:t>28 </a:t>
            </a:r>
            <a:r>
              <a:rPr lang="en-GB" altLang="en-US" b="1" dirty="0" err="1">
                <a:solidFill>
                  <a:schemeClr val="accent3"/>
                </a:solidFill>
              </a:rPr>
              <a:t>Medi</a:t>
            </a:r>
            <a:r>
              <a:rPr lang="en-GB" altLang="en-US" b="1" dirty="0">
                <a:solidFill>
                  <a:schemeClr val="accent3"/>
                </a:solidFill>
              </a:rPr>
              <a:t> </a:t>
            </a:r>
            <a:r>
              <a:rPr lang="en-GB" altLang="en-US" b="1" dirty="0" smtClean="0">
                <a:solidFill>
                  <a:schemeClr val="accent3"/>
                </a:solidFill>
              </a:rPr>
              <a:t>- </a:t>
            </a:r>
            <a:r>
              <a:rPr lang="en-GB" altLang="en-US" b="1" dirty="0">
                <a:solidFill>
                  <a:schemeClr val="accent3"/>
                </a:solidFill>
              </a:rPr>
              <a:t>2 </a:t>
            </a:r>
            <a:r>
              <a:rPr lang="en-GB" altLang="en-US" b="1" dirty="0" err="1">
                <a:solidFill>
                  <a:schemeClr val="accent3"/>
                </a:solidFill>
              </a:rPr>
              <a:t>Hydref</a:t>
            </a:r>
            <a:r>
              <a:rPr lang="en-GB" altLang="en-US" b="1" dirty="0">
                <a:solidFill>
                  <a:schemeClr val="accent3"/>
                </a:solidFill>
              </a:rPr>
              <a:t> </a:t>
            </a:r>
            <a:r>
              <a:rPr lang="en-GB" altLang="en-US" b="1" dirty="0" smtClean="0">
                <a:solidFill>
                  <a:schemeClr val="accent3"/>
                </a:solidFill>
              </a:rPr>
              <a:t>2020</a:t>
            </a:r>
            <a:r>
              <a:rPr lang="cy-GB" b="1" dirty="0" smtClean="0">
                <a:solidFill>
                  <a:schemeClr val="accent3"/>
                </a:solidFill>
              </a:rPr>
              <a:t>.</a:t>
            </a:r>
            <a:endParaRPr lang="en-GB" b="1" dirty="0">
              <a:solidFill>
                <a:schemeClr val="accent3"/>
              </a:solidFill>
            </a:endParaRPr>
          </a:p>
          <a:p>
            <a:r>
              <a:rPr lang="cy-GB" dirty="0"/>
              <a:t>Dyma gyfle i’r ysgolion sy’n cymryd rhan ddathlu’r holl bethau gwych y gallant eu gwneud i annog beicio.</a:t>
            </a:r>
            <a:endParaRPr lang="en-GB" dirty="0"/>
          </a:p>
          <a:p>
            <a:r>
              <a:rPr lang="cy-GB" dirty="0"/>
              <a:t>Mae Sustrans yn ei gwneud yn hawdd i chi ddod ag Wythnos Beicio i’r Ysgol i mewn i’r ystafell ddosbarth trwy</a:t>
            </a:r>
            <a:r>
              <a:rPr lang="cy-GB" b="1" dirty="0"/>
              <a:t> </a:t>
            </a:r>
            <a:r>
              <a:rPr lang="cy-GB" b="1" dirty="0">
                <a:solidFill>
                  <a:schemeClr val="accent3"/>
                </a:solidFill>
              </a:rPr>
              <a:t>ddarparu pum gweithgaredd hawdd ar gyfer yr ystafell </a:t>
            </a:r>
            <a:r>
              <a:rPr lang="cy-GB" dirty="0"/>
              <a:t>ddosbarth, un ar gyfer pob diwrnod o’r </a:t>
            </a:r>
            <a:r>
              <a:rPr lang="cy-GB" dirty="0" smtClean="0"/>
              <a:t>wythnos</a:t>
            </a:r>
            <a:r>
              <a:rPr lang="cy-GB" dirty="0"/>
              <a:t>, ynghyd ag adnoddau eraill.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2F34874-6AB2-44B7-AB39-9219B625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163" y="4626000"/>
            <a:ext cx="5615837" cy="177998"/>
          </a:xfrm>
        </p:spPr>
        <p:txBody>
          <a:bodyPr/>
          <a:lstStyle/>
          <a:p>
            <a:r>
              <a:rPr lang="cy-GB" b="1" dirty="0" smtClean="0"/>
              <a:t>Wythnos Beicio </a:t>
            </a:r>
            <a:r>
              <a:rPr lang="cy-GB" b="1" dirty="0"/>
              <a:t>i’r Ysgol </a:t>
            </a:r>
            <a:r>
              <a:rPr lang="cy-GB" b="1" dirty="0" smtClean="0"/>
              <a:t>2020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87" b="8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y-GB" sz="1600" dirty="0"/>
              <a:t>Ymunwch ag ysgolion eraill i fod yn rhan o gymuned Wythnos Beicio i’r Ysgol ym mis Medi. </a:t>
            </a:r>
            <a:endParaRPr lang="cy-GB" sz="1600" dirty="0" smtClean="0"/>
          </a:p>
          <a:p>
            <a:r>
              <a:rPr lang="cy-GB" sz="1600" dirty="0" smtClean="0"/>
              <a:t>Wrth </a:t>
            </a:r>
            <a:r>
              <a:rPr lang="cy-GB" sz="1600" dirty="0"/>
              <a:t>i ddisgyblion ddychwelyd i’r ysgol yn dilyn y cyfnod o gyfyngiadau symud, mae teithio llesol yn bwysicach nag erioed er mwyn helpu disgyblion i gyrraedd yr ysgol yn ddiogel ac yn iach</a:t>
            </a:r>
            <a:r>
              <a:rPr lang="cy-GB" sz="1600" dirty="0" smtClean="0"/>
              <a:t>. Mae </a:t>
            </a:r>
            <a:r>
              <a:rPr lang="cy-GB" sz="1600" dirty="0"/>
              <a:t>dechrau’r tymor newydd yn amser gwych i sefydlu arferion teithio cadarnhaol yn gynnar. </a:t>
            </a:r>
            <a:endParaRPr lang="en-GB" sz="1600" dirty="0"/>
          </a:p>
          <a:p>
            <a:pPr>
              <a:defRPr/>
            </a:pPr>
            <a:r>
              <a:rPr lang="cy-GB" sz="1600" b="1" dirty="0" smtClean="0">
                <a:solidFill>
                  <a:schemeClr val="accent3"/>
                </a:solidFill>
              </a:rPr>
              <a:t>Mae </a:t>
            </a:r>
            <a:r>
              <a:rPr lang="cy-GB" sz="1600" b="1" dirty="0">
                <a:solidFill>
                  <a:schemeClr val="accent3"/>
                </a:solidFill>
              </a:rPr>
              <a:t>nifer o fanteision yn perthyn i feicio i’r ysgol</a:t>
            </a:r>
            <a:r>
              <a:rPr lang="cy-GB" sz="1600" dirty="0"/>
              <a:t> yn cynnwys:</a:t>
            </a:r>
            <a:endParaRPr lang="en-GB" sz="1600" dirty="0"/>
          </a:p>
          <a:p>
            <a:pPr marL="457200" lvl="0" indent="-457200">
              <a:spcAft>
                <a:spcPts val="600"/>
              </a:spcAft>
              <a:buFontTx/>
              <a:buAutoNum type="arabicPeriod"/>
              <a:defRPr/>
            </a:pPr>
            <a:r>
              <a:rPr lang="cy-GB" sz="1400" dirty="0"/>
              <a:t>disgyblion sydd wedi ymlacio, sy’n effro ac yn barod i ddechrau’r diwrnod</a:t>
            </a:r>
            <a:endParaRPr lang="en-GB" sz="1400" dirty="0"/>
          </a:p>
          <a:p>
            <a:pPr marL="457200" lvl="0" indent="-457200">
              <a:spcAft>
                <a:spcPts val="600"/>
              </a:spcAft>
              <a:buFontTx/>
              <a:buAutoNum type="arabicPeriod"/>
              <a:defRPr/>
            </a:pPr>
            <a:r>
              <a:rPr lang="cy-GB" sz="1400" dirty="0"/>
              <a:t>llai o geir wrth giatiau’r ysgol </a:t>
            </a:r>
            <a:endParaRPr lang="en-GB" sz="1400" dirty="0"/>
          </a:p>
          <a:p>
            <a:pPr marL="457200" lvl="0" indent="-457200">
              <a:spcAft>
                <a:spcPts val="600"/>
              </a:spcAft>
              <a:buFontTx/>
              <a:buAutoNum type="arabicPeriod"/>
              <a:defRPr/>
            </a:pPr>
            <a:r>
              <a:rPr lang="cy-GB" sz="1400" dirty="0"/>
              <a:t>plant sy’n fwy ymwybodol o ddiogelwch ar y ffyrdd ac sy’n teimlo’n fwy annibynnol</a:t>
            </a:r>
            <a:endParaRPr lang="en-GB" sz="1400" dirty="0"/>
          </a:p>
          <a:p>
            <a:pPr marL="457200" lvl="0" indent="-457200">
              <a:spcAft>
                <a:spcPts val="600"/>
              </a:spcAft>
              <a:buFontTx/>
              <a:buAutoNum type="arabicPeriod"/>
              <a:defRPr/>
            </a:pPr>
            <a:r>
              <a:rPr lang="cy-GB" sz="1400" dirty="0"/>
              <a:t>hwb i iechyd a lles corfforol ac iechyd </a:t>
            </a:r>
            <a:r>
              <a:rPr lang="cy-GB" sz="1400" dirty="0" smtClean="0"/>
              <a:t>meddwl</a:t>
            </a:r>
            <a:endParaRPr lang="en-GB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/>
              <a:t>Pam dylech chi gymryd rhan?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82F34874-6AB2-44B7-AB39-9219B625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y-GB" b="1" dirty="0" smtClean="0"/>
              <a:t>Wythnos Beicio </a:t>
            </a:r>
            <a:r>
              <a:rPr lang="cy-GB" b="1" dirty="0"/>
              <a:t>i’r Ysgol </a:t>
            </a:r>
            <a:r>
              <a:rPr lang="cy-GB" b="1" dirty="0" smtClean="0"/>
              <a:t>2020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6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5076144" cy="3330001"/>
          </a:xfrm>
        </p:spPr>
        <p:txBody>
          <a:bodyPr/>
          <a:lstStyle/>
          <a:p>
            <a:pPr lvl="0"/>
            <a:r>
              <a:rPr lang="cy-GB" b="0" dirty="0" smtClean="0"/>
              <a:t>Dangos ein </a:t>
            </a:r>
            <a:r>
              <a:rPr lang="cy-GB" u="sng" dirty="0" smtClean="0">
                <a:hlinkClick r:id="rId2"/>
              </a:rPr>
              <a:t>fideo Gwiriad </a:t>
            </a:r>
            <a:r>
              <a:rPr lang="cy-GB" dirty="0" smtClean="0">
                <a:hlinkClick r:id="rId2"/>
              </a:rPr>
              <a:t>M</a:t>
            </a:r>
            <a:r>
              <a:rPr lang="cy-GB" b="0" dirty="0" smtClean="0"/>
              <a:t> a </a:t>
            </a:r>
            <a:r>
              <a:rPr lang="cy-GB" dirty="0">
                <a:hlinkClick r:id="rId3"/>
              </a:rPr>
              <a:t>Wythnos Beicio i’r Ysgol cyflwyniad cynulliad</a:t>
            </a:r>
            <a:r>
              <a:rPr lang="cy-GB" b="0" dirty="0" smtClean="0"/>
              <a:t> yn eich dosbarthiadau a gwasanaethau boreol</a:t>
            </a:r>
            <a:endParaRPr lang="en-GB" b="0" dirty="0" smtClean="0"/>
          </a:p>
          <a:p>
            <a:pPr lvl="0"/>
            <a:r>
              <a:rPr lang="cy-GB" b="0" dirty="0" smtClean="0"/>
              <a:t>Ymgyfarwyddo â’n </a:t>
            </a:r>
            <a:r>
              <a:rPr lang="cy-GB" b="0" u="sng" dirty="0" smtClean="0">
                <a:hlinkClick r:id="rId3"/>
              </a:rPr>
              <a:t>pum gweithgaredd ystafell ddosbarth am ddim</a:t>
            </a:r>
            <a:r>
              <a:rPr lang="cy-GB" b="0" dirty="0" smtClean="0"/>
              <a:t> a mynd ati i gasglu deunyddiau </a:t>
            </a:r>
            <a:endParaRPr lang="en-GB" b="0" dirty="0" smtClean="0"/>
          </a:p>
          <a:p>
            <a:pPr lvl="0"/>
            <a:r>
              <a:rPr lang="cy-GB" b="0" dirty="0" smtClean="0"/>
              <a:t>Ymweld â’r wefan </a:t>
            </a:r>
            <a:r>
              <a:rPr lang="en-GB" u="sng" dirty="0" smtClean="0">
                <a:hlinkClick r:id="rId3"/>
              </a:rPr>
              <a:t>www.sustrans.org.uk/wythnosbeicioirysgol</a:t>
            </a:r>
            <a:r>
              <a:rPr lang="en-GB" u="sng" dirty="0" smtClean="0"/>
              <a:t> </a:t>
            </a:r>
            <a:endParaRPr lang="cy-GB" u="sng" dirty="0" smtClean="0">
              <a:hlinkClick r:id="rId4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5833"/>
          <a:stretch>
            <a:fillRect/>
          </a:stretch>
        </p:blipFill>
        <p:spPr>
          <a:xfrm>
            <a:off x="6040037" y="1295401"/>
            <a:ext cx="2708676" cy="2572493"/>
          </a:xfrm>
        </p:spPr>
      </p:pic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82F34874-6AB2-44B7-AB39-9219B625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163" y="4626000"/>
            <a:ext cx="5615837" cy="177998"/>
          </a:xfrm>
        </p:spPr>
        <p:txBody>
          <a:bodyPr/>
          <a:lstStyle/>
          <a:p>
            <a:r>
              <a:rPr lang="cy-GB" b="1" smtClean="0"/>
              <a:t>Wythnos Beicio i’r Ysgol 2020</a:t>
            </a:r>
            <a:endParaRPr lang="en-GB" smtClean="0"/>
          </a:p>
          <a:p>
            <a:endParaRPr lang="en-GB" dirty="0"/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444296" cy="396000"/>
          </a:xfrm>
        </p:spPr>
        <p:txBody>
          <a:bodyPr/>
          <a:lstStyle/>
          <a:p>
            <a:r>
              <a:rPr lang="en-GB" smtClean="0"/>
              <a:t>Paratoi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7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452408" cy="2931513"/>
          </a:xfrm>
        </p:spPr>
        <p:txBody>
          <a:bodyPr/>
          <a:lstStyle/>
          <a:p>
            <a:r>
              <a:rPr lang="cy-GB" sz="1500" dirty="0"/>
              <a:t>Dywedwch wrth rieni a gwarcheidwaid eich bod am gymryd rhan yn eich cylchlythyrau i rieni, ar eich mewnrwyd neu unrhyw ffordd arall sydd gennych o gyfathrebu â’r rhieni/gwarcheidwaid.</a:t>
            </a:r>
            <a:endParaRPr lang="en-GB" sz="1500" dirty="0"/>
          </a:p>
          <a:p>
            <a:r>
              <a:rPr lang="cy-GB" sz="1500" dirty="0"/>
              <a:t>Rydym wedi’i gwneud yn hawdd i rieni a gwarcheidwaid gymryd rhan: </a:t>
            </a:r>
            <a:endParaRPr lang="en-GB" sz="1500" dirty="0"/>
          </a:p>
          <a:p>
            <a:pPr marL="342900" lvl="0" indent="-342900">
              <a:buFont typeface="Arial" pitchFamily="34" charset="0"/>
              <a:buAutoNum type="arabicPeriod"/>
            </a:pPr>
            <a:r>
              <a:rPr lang="cy-GB" sz="1500" dirty="0"/>
              <a:t>Anfonwch ddolen iddynt i’n fideo Gwiriad M i gael eu beiciau’n barod (</a:t>
            </a:r>
            <a:r>
              <a:rPr lang="cy-GB" sz="1500" dirty="0">
                <a:hlinkClick r:id="rId3"/>
              </a:rPr>
              <a:t>https://www.youtube.com/watch?v=4qtx60bcNk0</a:t>
            </a:r>
            <a:r>
              <a:rPr lang="cy-GB" sz="1500" dirty="0"/>
              <a:t>)</a:t>
            </a:r>
            <a:endParaRPr lang="en-GB" sz="1500" dirty="0"/>
          </a:p>
          <a:p>
            <a:pPr marL="342900" lvl="0" indent="-342900">
              <a:buFont typeface="Arial" pitchFamily="34" charset="0"/>
              <a:buAutoNum type="arabicPeriod"/>
            </a:pPr>
            <a:r>
              <a:rPr lang="cy-GB" sz="1500" dirty="0"/>
              <a:t>Gwahoddwch rieni a gwarcheidwaid i lawrlwytho canllaw rhad ac am ddim Sustrans i gerdded, beicio a sgwtera i’r ysgol o </a:t>
            </a:r>
            <a:r>
              <a:rPr lang="cy-GB" sz="1500" dirty="0" smtClean="0">
                <a:hlinkClick r:id="rId4"/>
              </a:rPr>
              <a:t>www.sustrans.org.uk/diogelwch-beicio-i-blant</a:t>
            </a:r>
            <a:endParaRPr lang="en-GB" sz="1500" dirty="0" smtClean="0"/>
          </a:p>
          <a:p>
            <a:pPr marL="342900" lvl="0" indent="-342900">
              <a:buFont typeface="Arial" pitchFamily="34" charset="0"/>
              <a:buAutoNum type="arabicPeriod"/>
            </a:pPr>
            <a:r>
              <a:rPr lang="cy-GB" sz="1500" dirty="0" smtClean="0"/>
              <a:t>Gadewch </a:t>
            </a:r>
            <a:r>
              <a:rPr lang="cy-GB" sz="1500" dirty="0"/>
              <a:t>i rieni wybod am ein cystadleuaeth ffotograffau gyffrous am gyfle i ennill beic newydd sbon </a:t>
            </a:r>
            <a:r>
              <a:rPr lang="cy-GB" sz="1500" dirty="0" smtClean="0"/>
              <a:t>gan Halfords.</a:t>
            </a:r>
          </a:p>
          <a:p>
            <a:pPr lvl="0"/>
            <a:r>
              <a:rPr lang="en-GB" sz="1500" dirty="0" err="1"/>
              <a:t>Mwy</a:t>
            </a:r>
            <a:r>
              <a:rPr lang="en-GB" sz="1500" dirty="0"/>
              <a:t> o </a:t>
            </a:r>
            <a:r>
              <a:rPr lang="en-GB" sz="1500" dirty="0" err="1"/>
              <a:t>wybodaeth</a:t>
            </a:r>
            <a:r>
              <a:rPr lang="en-GB" sz="1500" dirty="0"/>
              <a:t> </a:t>
            </a:r>
            <a:r>
              <a:rPr lang="en-GB" sz="1500" dirty="0" err="1"/>
              <a:t>ar</a:t>
            </a:r>
            <a:r>
              <a:rPr lang="en-GB" sz="1500" dirty="0"/>
              <a:t> </a:t>
            </a:r>
            <a:r>
              <a:rPr lang="en-GB" sz="1500" dirty="0" err="1"/>
              <a:t>wefan</a:t>
            </a:r>
            <a:r>
              <a:rPr lang="en-GB" sz="1500" dirty="0"/>
              <a:t> Sustrans: </a:t>
            </a:r>
            <a:r>
              <a:rPr lang="en-GB" sz="1500" dirty="0" smtClean="0">
                <a:hlinkClick r:id="rId5"/>
              </a:rPr>
              <a:t>www.sustrans.org.uk/wythnosbeicioirysgol</a:t>
            </a:r>
            <a:r>
              <a:rPr lang="en-GB" sz="1500" dirty="0" smtClean="0"/>
              <a:t> </a:t>
            </a:r>
          </a:p>
          <a:p>
            <a:pPr lvl="0"/>
            <a:endParaRPr lang="en-GB" sz="1500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5940240" cy="396000"/>
          </a:xfrm>
        </p:spPr>
        <p:txBody>
          <a:bodyPr/>
          <a:lstStyle/>
          <a:p>
            <a:r>
              <a:rPr lang="cy-GB" dirty="0"/>
              <a:t>Rhannu’r neges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82F34874-6AB2-44B7-AB39-9219B625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163" y="4626000"/>
            <a:ext cx="5615837" cy="177998"/>
          </a:xfrm>
        </p:spPr>
        <p:txBody>
          <a:bodyPr/>
          <a:lstStyle/>
          <a:p>
            <a:r>
              <a:rPr lang="cy-GB" b="1" dirty="0" smtClean="0"/>
              <a:t>Wythnos Beicio </a:t>
            </a:r>
            <a:r>
              <a:rPr lang="cy-GB" b="1" dirty="0"/>
              <a:t>i’r Ysgol </a:t>
            </a:r>
            <a:r>
              <a:rPr lang="cy-GB" b="1" dirty="0" smtClean="0"/>
              <a:t>2020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5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75C6A710-6BEF-44AF-9CAB-A3F0B6BE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71550"/>
            <a:ext cx="5004136" cy="3960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cy-GB" dirty="0"/>
              <a:t>Cystadleuaeth ffotograffau Wythnos Beicio i’r Ysgol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4BF183-D0C9-4682-B6B3-9497C82F3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4055" y="1255068"/>
            <a:ext cx="6668265" cy="3620938"/>
          </a:xfrm>
        </p:spPr>
        <p:txBody>
          <a:bodyPr/>
          <a:lstStyle/>
          <a:p>
            <a:r>
              <a:rPr lang="cy-GB" sz="1600" dirty="0"/>
              <a:t>Mae’n hawdd i deuluoedd, rhieni a gwarcheidwaid roi cynnig ar y gystadleuaeth am gyfle i ennill beic </a:t>
            </a:r>
            <a:r>
              <a:rPr lang="cy-GB" sz="1600" dirty="0" smtClean="0"/>
              <a:t>plentyn gan Halfords. </a:t>
            </a:r>
            <a:r>
              <a:rPr lang="cy-GB" sz="1600" dirty="0"/>
              <a:t>Dyma beth fydd angen i’r rhieni wybod.</a:t>
            </a:r>
            <a:endParaRPr lang="en-GB" sz="1600" dirty="0"/>
          </a:p>
          <a:p>
            <a:pPr>
              <a:defRPr/>
            </a:pPr>
            <a:r>
              <a:rPr lang="cy-GB" sz="2000" b="1" kern="0" dirty="0" smtClean="0">
                <a:solidFill>
                  <a:schemeClr val="accent4">
                    <a:lumMod val="50000"/>
                  </a:schemeClr>
                </a:solidFill>
              </a:rPr>
              <a:t>Cymryd </a:t>
            </a:r>
            <a:r>
              <a:rPr lang="cy-GB" sz="2000" b="1" kern="0" dirty="0">
                <a:solidFill>
                  <a:schemeClr val="accent4">
                    <a:lumMod val="50000"/>
                  </a:schemeClr>
                </a:solidFill>
              </a:rPr>
              <a:t>rhan:</a:t>
            </a:r>
            <a:endParaRPr lang="en-GB" sz="2000" b="1" kern="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cy-GB" sz="1600" kern="0" dirty="0" smtClean="0"/>
              <a:t>Yn </a:t>
            </a:r>
            <a:r>
              <a:rPr lang="cy-GB" sz="1600" kern="0" dirty="0"/>
              <a:t>ystod Wythnos Beicio i’r Ysgol, rhannwch glip fideo byr neu ffotograff a neges yn dweud wrthym pam rydych chi wrth eich bodd yn beicio i’r ysgol, neu pam hoffech chi gael gwneud hynny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cy-GB" sz="1600" kern="0" dirty="0" smtClean="0"/>
              <a:t>Dilynwch </a:t>
            </a:r>
            <a:r>
              <a:rPr lang="cy-GB" sz="1600" kern="0" dirty="0"/>
              <a:t>a thagiwch @Sustrans ar Facebook, Twitter neu Instagram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cy-GB" sz="1600" kern="0" dirty="0" smtClean="0"/>
              <a:t>Rhannwch </a:t>
            </a:r>
            <a:r>
              <a:rPr lang="cy-GB" sz="1600" kern="0" dirty="0"/>
              <a:t>eich cynnig mewn post gan gynnwys #</a:t>
            </a:r>
            <a:r>
              <a:rPr lang="cy-GB" sz="1600" kern="0" dirty="0" smtClean="0"/>
              <a:t>SustransWin</a:t>
            </a:r>
            <a:r>
              <a:rPr lang="en-GB" sz="1600" kern="0" dirty="0" smtClean="0"/>
              <a:t> </a:t>
            </a:r>
          </a:p>
          <a:p>
            <a:r>
              <a:rPr lang="cy-GB" sz="1600" dirty="0" smtClean="0"/>
              <a:t>Mwy </a:t>
            </a:r>
            <a:r>
              <a:rPr lang="cy-GB" sz="1600" dirty="0"/>
              <a:t>o wybodaeth ar wefan Sustrans: </a:t>
            </a:r>
            <a:r>
              <a:rPr lang="en-GB" sz="1600" b="1" dirty="0" smtClean="0">
                <a:hlinkClick r:id="rId2"/>
              </a:rPr>
              <a:t>www.sustrans.org.uk/btswcomp/</a:t>
            </a:r>
            <a:endParaRPr lang="en-GB" sz="1600" b="1" kern="0" dirty="0"/>
          </a:p>
          <a:p>
            <a:endParaRPr lang="en-GB" sz="1600" dirty="0"/>
          </a:p>
          <a:p>
            <a:pPr>
              <a:defRPr/>
            </a:pPr>
            <a:endParaRPr lang="en-GB" sz="200" kern="0" dirty="0" smtClean="0"/>
          </a:p>
          <a:p>
            <a:pPr>
              <a:spcAft>
                <a:spcPts val="0"/>
              </a:spcAft>
            </a:pP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82F34874-6AB2-44B7-AB39-9219B625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163" y="4626000"/>
            <a:ext cx="5615837" cy="177998"/>
          </a:xfrm>
        </p:spPr>
        <p:txBody>
          <a:bodyPr/>
          <a:lstStyle/>
          <a:p>
            <a:r>
              <a:rPr lang="cy-GB" b="1" dirty="0" smtClean="0"/>
              <a:t>Wythnos Beicio </a:t>
            </a:r>
            <a:r>
              <a:rPr lang="cy-GB" b="1" dirty="0"/>
              <a:t>i’r Ysgol </a:t>
            </a:r>
            <a:r>
              <a:rPr lang="cy-GB" b="1" dirty="0" smtClean="0"/>
              <a:t>2020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23678"/>
            <a:ext cx="2315020" cy="4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82F34874-6AB2-44B7-AB39-9219B625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y-GB" smtClean="0"/>
              <a:t>Wythnos Beicio i’r Ysgol 2020</a:t>
            </a:r>
            <a:endParaRPr lang="en-GB" smtClean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y-GB" b="0" dirty="0" smtClean="0"/>
              <a:t>Anogwch ddisgyblion, rhieni a staff i feicio i’r ysgol</a:t>
            </a:r>
            <a:endParaRPr lang="en-GB" b="0" dirty="0" smtClean="0"/>
          </a:p>
          <a:p>
            <a:pPr lvl="0"/>
            <a:r>
              <a:rPr lang="cy-GB" b="0" dirty="0" smtClean="0"/>
              <a:t>Defnyddiwch adnoddau ystafell ddosbarth Wythnos Beicio i’r Ysgol fel gweithgaredd byr neu sbardun yn y dosbarth</a:t>
            </a:r>
          </a:p>
          <a:p>
            <a:pPr lvl="0"/>
            <a:r>
              <a:rPr lang="cy-GB" b="0" dirty="0" smtClean="0"/>
              <a:t>Cymerwch ran yn ein cwis dyddiol ar Kahoot</a:t>
            </a:r>
            <a:r>
              <a:rPr lang="cy-GB" b="0" dirty="0"/>
              <a:t>: </a:t>
            </a:r>
            <a:r>
              <a:rPr lang="cy-GB" b="0" dirty="0" smtClean="0">
                <a:hlinkClick r:id="rId2"/>
              </a:rPr>
              <a:t>www.sustrans.org.uk/wythnosbeicioirysgol</a:t>
            </a:r>
            <a:r>
              <a:rPr lang="cy-GB" b="0" dirty="0" smtClean="0"/>
              <a:t>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smtClean="0"/>
              <a:t>Yn Ystod Wythnos Beicio i’r Ysgol</a:t>
            </a:r>
            <a:endParaRPr lang="en-GB" dirty="0"/>
          </a:p>
        </p:txBody>
      </p:sp>
      <p:pic>
        <p:nvPicPr>
          <p:cNvPr id="11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r="20423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strans brand development-36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9293"/>
            <a:ext cx="3533736" cy="23527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1999" y="1295999"/>
            <a:ext cx="5201359" cy="2931513"/>
          </a:xfrm>
        </p:spPr>
        <p:txBody>
          <a:bodyPr/>
          <a:lstStyle/>
          <a:p>
            <a:r>
              <a:rPr lang="cy-GB" b="0" dirty="0" smtClean="0"/>
              <a:t>Defnyddiwch yr hashnod </a:t>
            </a:r>
            <a:r>
              <a:rPr lang="cy-GB" dirty="0" smtClean="0">
                <a:solidFill>
                  <a:srgbClr val="922C6F"/>
                </a:solidFill>
              </a:rPr>
              <a:t>#WythnosBeicioIrYsgol </a:t>
            </a:r>
            <a:r>
              <a:rPr lang="cy-GB" b="0" dirty="0" smtClean="0"/>
              <a:t>i rannu unrhyw weithgareddau y byddwch yn eu cynnal yn ystod yr wythnos </a:t>
            </a:r>
            <a:endParaRPr lang="en-GB" b="0" dirty="0" smtClean="0"/>
          </a:p>
          <a:p>
            <a:r>
              <a:rPr lang="cy-GB" b="0" dirty="0" smtClean="0"/>
              <a:t>Rydym wedi casglu ambell i neges awgrymedig ar gyfer Twitter i’ch ysbrydoli:</a:t>
            </a:r>
            <a:endParaRPr lang="en-GB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/>
              <a:t>Gwaeddwch amdano</a:t>
            </a:r>
            <a:endParaRPr lang="en-GB" dirty="0"/>
          </a:p>
        </p:txBody>
      </p:sp>
      <p:pic>
        <p:nvPicPr>
          <p:cNvPr id="12" name="Picture 11" descr="Sustrans brand development-4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77" y="2715766"/>
            <a:ext cx="3122011" cy="2452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584" y="3382709"/>
            <a:ext cx="281064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100" dirty="0">
                <a:solidFill>
                  <a:schemeClr val="bg1"/>
                </a:solidFill>
              </a:rPr>
              <a:t>Mae’n bleser gweld cymaint o ddisgyblion yn cymryd rhan yn #</a:t>
            </a:r>
            <a:r>
              <a:rPr lang="cy-GB" sz="1100" dirty="0" smtClean="0">
                <a:solidFill>
                  <a:schemeClr val="bg1"/>
                </a:solidFill>
              </a:rPr>
              <a:t>WythnosBeicioIrYsgol heddiw</a:t>
            </a:r>
            <a:r>
              <a:rPr lang="cy-GB" sz="1100" dirty="0">
                <a:solidFill>
                  <a:schemeClr val="bg1"/>
                </a:solidFill>
              </a:rPr>
              <a:t>. Wrth i ddisgyblion ddychwelyd i’r ysgol yn dilyn y cyfnod o gyfyngiadau symud, mae teithio llesol yn bwysicach nag erioed er mwyn helpu disgyblion i gyrraedd yr ysgol yn ddiogel ac yn iach.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3291830"/>
            <a:ext cx="229391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100" dirty="0">
                <a:solidFill>
                  <a:schemeClr val="bg1"/>
                </a:solidFill>
              </a:rPr>
              <a:t>Rydym wedi cyffroi’n lân am gymryd rhan yn #WythnosBeicioIrYsgol </a:t>
            </a:r>
            <a:r>
              <a:rPr lang="cy-GB" sz="1100" dirty="0" smtClean="0">
                <a:solidFill>
                  <a:schemeClr val="bg1"/>
                </a:solidFill>
              </a:rPr>
              <a:t>rhwng </a:t>
            </a:r>
            <a:r>
              <a:rPr lang="it-IT" sz="1100" dirty="0">
                <a:solidFill>
                  <a:schemeClr val="bg1"/>
                </a:solidFill>
              </a:rPr>
              <a:t>28 Medi a 2 Hydref </a:t>
            </a:r>
            <a:r>
              <a:rPr lang="cy-GB" sz="1100" dirty="0" smtClean="0">
                <a:solidFill>
                  <a:schemeClr val="bg1"/>
                </a:solidFill>
              </a:rPr>
              <a:t>a </a:t>
            </a:r>
            <a:r>
              <a:rPr lang="cy-GB" sz="1100" dirty="0">
                <a:solidFill>
                  <a:schemeClr val="bg1"/>
                </a:solidFill>
              </a:rPr>
              <a:t>gobeithiwn y bydd ein holl ddisgyblion yn dal ati gyda #beicio i’r ysgol ar ôl yr wythnos hon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04" y="1779662"/>
            <a:ext cx="1761192" cy="1761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94" y="95393"/>
            <a:ext cx="2961702" cy="15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1E9AFE-0714-43F4-8C00-2BBC2A04B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y-GB" dirty="0"/>
              <a:t>Mwynhewch!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E5A809F-9339-4AB8-ABC5-728119C0D1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91630"/>
            <a:ext cx="3737991" cy="1656184"/>
          </a:xfrm>
        </p:spPr>
        <p:txBody>
          <a:bodyPr/>
          <a:lstStyle/>
          <a:p>
            <a:endParaRPr lang="en-GB" altLang="en-US" dirty="0" smtClean="0">
              <a:solidFill>
                <a:srgbClr val="FF0000"/>
              </a:solidFill>
            </a:endParaRPr>
          </a:p>
          <a:p>
            <a:r>
              <a:rPr lang="cy-GB" dirty="0"/>
              <a:t>Ebost </a:t>
            </a:r>
            <a:r>
              <a:rPr lang="en-GB" altLang="en-US" dirty="0" smtClean="0">
                <a:hlinkClick r:id="rId2"/>
              </a:rPr>
              <a:t>education@sustrans.org.uk</a:t>
            </a:r>
            <a:endParaRPr lang="en-GB" altLang="en-US" dirty="0" smtClean="0"/>
          </a:p>
          <a:p>
            <a:endParaRPr lang="cy-GB" dirty="0" smtClean="0"/>
          </a:p>
          <a:p>
            <a:r>
              <a:rPr lang="cy-GB" dirty="0" smtClean="0"/>
              <a:t>Ewch </a:t>
            </a:r>
            <a:r>
              <a:rPr lang="cy-GB" dirty="0"/>
              <a:t>i’r wefan </a:t>
            </a:r>
            <a:r>
              <a:rPr lang="cy-GB" dirty="0" smtClean="0">
                <a:hlinkClick r:id="rId3"/>
              </a:rPr>
              <a:t>www.sustrans.org.uk/wythnosbeicioirysgol</a:t>
            </a:r>
            <a:r>
              <a:rPr lang="cy-GB" dirty="0" smtClean="0"/>
              <a:t> </a:t>
            </a:r>
            <a:endParaRPr lang="en-GB" kern="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934" b="934"/>
          <a:stretch>
            <a:fillRect/>
          </a:stretch>
        </p:blipFill>
        <p:spPr>
          <a:xfrm>
            <a:off x="4816366" y="0"/>
            <a:ext cx="43276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rans PowerPoint Theme">
  <a:themeElements>
    <a:clrScheme name="Custom 5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922C6F"/>
      </a:accent3>
      <a:accent4>
        <a:srgbClr val="E68EBC"/>
      </a:accent4>
      <a:accent5>
        <a:srgbClr val="FFCF41"/>
      </a:accent5>
      <a:accent6>
        <a:srgbClr val="F89624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PowerPoint template DRAFT [Autosaved]" id="{C75D3F60-C2CC-4F33-931E-30BE1AA9DD7A}" vid="{DC92DA79-4450-4FA3-80BF-8F0C78CFF7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676</Words>
  <Application>Microsoft Office PowerPoint</Application>
  <PresentationFormat>On-screen Show (16:9)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Arial Regular</vt:lpstr>
      <vt:lpstr>Calibri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Hills</dc:creator>
  <cp:lastModifiedBy>Han Brittain</cp:lastModifiedBy>
  <cp:revision>83</cp:revision>
  <dcterms:created xsi:type="dcterms:W3CDTF">2019-07-30T08:40:50Z</dcterms:created>
  <dcterms:modified xsi:type="dcterms:W3CDTF">2020-09-08T08:33:20Z</dcterms:modified>
</cp:coreProperties>
</file>