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298" r:id="rId6"/>
    <p:sldId id="311" r:id="rId7"/>
    <p:sldId id="334" r:id="rId8"/>
    <p:sldId id="336" r:id="rId9"/>
    <p:sldId id="337" r:id="rId10"/>
    <p:sldId id="338" r:id="rId11"/>
    <p:sldId id="339" r:id="rId12"/>
    <p:sldId id="340" r:id="rId13"/>
    <p:sldId id="341" r:id="rId14"/>
    <p:sldId id="343" r:id="rId15"/>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B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B0665-D914-AA8F-60E0-A36599A2B4F2}" v="1" dt="2023-09-27T10:27:08.681"/>
    <p1510:client id="{F208AF44-707A-4E1E-AA2F-45DB4474044D}" v="1" dt="2023-09-27T08:35:26.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70"/>
        <p:guide pos="494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04/10/2023</a:t>
            </a:fld>
            <a:endParaRPr lang="en-GB"/>
          </a:p>
        </p:txBody>
      </p:sp>
      <p:sp>
        <p:nvSpPr>
          <p:cNvPr id="4" name="Footer Placeholder 3">
            <a:extLst>
              <a:ext uri="{FF2B5EF4-FFF2-40B4-BE49-F238E27FC236}">
                <a16:creationId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a:p>
        </p:txBody>
      </p:sp>
      <p:sp>
        <p:nvSpPr>
          <p:cNvPr id="4" name="Slide Number Placeholder 3"/>
          <p:cNvSpPr>
            <a:spLocks noGrp="1"/>
          </p:cNvSpPr>
          <p:nvPr>
            <p:ph type="sldNum" sz="quarter" idx="10"/>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278836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a:solidFill>
                  <a:schemeClr val="tx1"/>
                </a:solidFill>
                <a:effectLst/>
                <a:latin typeface="+mn-lt"/>
                <a:ea typeface="+mn-ea"/>
                <a:cs typeface="+mn-cs"/>
              </a:rPr>
              <a:t>This is the final session in the 20 minute neighbourhood workshop. </a:t>
            </a:r>
          </a:p>
          <a:p>
            <a:endParaRPr lang="en-GB" sz="818" kern="1200">
              <a:solidFill>
                <a:schemeClr val="tx1"/>
              </a:solidFill>
              <a:effectLst/>
              <a:latin typeface="+mn-lt"/>
              <a:ea typeface="+mn-ea"/>
              <a:cs typeface="+mn-cs"/>
            </a:endParaRPr>
          </a:p>
          <a:p>
            <a:r>
              <a:rPr lang="en-GB" sz="818" kern="1200">
                <a:solidFill>
                  <a:schemeClr val="tx1"/>
                </a:solidFill>
                <a:effectLst/>
                <a:latin typeface="+mn-lt"/>
                <a:ea typeface="+mn-ea"/>
                <a:cs typeface="+mn-cs"/>
              </a:rPr>
              <a:t>The aim of this session is to use the work done in previous sessions to engage with the wider community about the issues the pupils have found. </a:t>
            </a:r>
          </a:p>
          <a:p>
            <a:r>
              <a:rPr lang="en-GB" sz="818" kern="1200">
                <a:solidFill>
                  <a:schemeClr val="tx1"/>
                </a:solidFill>
                <a:effectLst/>
                <a:latin typeface="+mn-lt"/>
                <a:ea typeface="+mn-ea"/>
                <a:cs typeface="+mn-cs"/>
              </a:rPr>
              <a:t>There are two suggested ways of engagement suggested here, but this session can be adapted to suit your local context. </a:t>
            </a:r>
          </a:p>
          <a:p>
            <a:endParaRPr lang="en-GB" sz="818" kern="1200">
              <a:solidFill>
                <a:schemeClr val="tx1"/>
              </a:solidFill>
              <a:effectLst/>
              <a:latin typeface="+mn-lt"/>
              <a:ea typeface="+mn-ea"/>
              <a:cs typeface="+mn-cs"/>
            </a:endParaRPr>
          </a:p>
          <a:p>
            <a:r>
              <a:rPr lang="en-GB" sz="818" kern="1200">
                <a:solidFill>
                  <a:schemeClr val="tx1"/>
                </a:solidFill>
                <a:effectLst/>
                <a:latin typeface="+mn-lt"/>
                <a:ea typeface="+mn-ea"/>
                <a:cs typeface="+mn-cs"/>
              </a:rPr>
              <a:t>The poster activity is more suited to younger pupils (primary), while the writing for older pupils (secondary).</a:t>
            </a:r>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20015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task could be done in groups, either by grouping together the students focusing on similar issues, or by getting each table/group to vote for the issue they want to focus on. </a:t>
            </a:r>
          </a:p>
        </p:txBody>
      </p:sp>
      <p:sp>
        <p:nvSpPr>
          <p:cNvPr id="4" name="Slide Number Placeholder 3"/>
          <p:cNvSpPr>
            <a:spLocks noGrp="1"/>
          </p:cNvSpPr>
          <p:nvPr>
            <p:ph type="sldNum" sz="quarter" idx="5"/>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386918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also be done in groups. </a:t>
            </a:r>
          </a:p>
        </p:txBody>
      </p:sp>
      <p:sp>
        <p:nvSpPr>
          <p:cNvPr id="4" name="Slide Number Placeholder 3"/>
          <p:cNvSpPr>
            <a:spLocks noGrp="1"/>
          </p:cNvSpPr>
          <p:nvPr>
            <p:ph type="sldNum" sz="quarter" idx="5"/>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90406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also be done in groups / as a whole class. </a:t>
            </a:r>
          </a:p>
        </p:txBody>
      </p:sp>
      <p:sp>
        <p:nvSpPr>
          <p:cNvPr id="4" name="Slide Number Placeholder 3"/>
          <p:cNvSpPr>
            <a:spLocks noGrp="1"/>
          </p:cNvSpPr>
          <p:nvPr>
            <p:ph type="sldNum" sz="quarter" idx="5"/>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281855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is an example letter available. </a:t>
            </a:r>
          </a:p>
        </p:txBody>
      </p:sp>
      <p:sp>
        <p:nvSpPr>
          <p:cNvPr id="4" name="Slide Number Placeholder 3"/>
          <p:cNvSpPr>
            <a:spLocks noGrp="1"/>
          </p:cNvSpPr>
          <p:nvPr>
            <p:ph type="sldNum" sz="quarter" idx="5"/>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4007598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7" name="Text Placeholder 6">
            <a:extLst>
              <a:ext uri="{FF2B5EF4-FFF2-40B4-BE49-F238E27FC236}">
                <a16:creationId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4" name="Picture Placeholder 3">
            <a:extLst>
              <a:ext uri="{FF2B5EF4-FFF2-40B4-BE49-F238E27FC236}">
                <a16:creationId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a:t>Click icon to add picture</a:t>
            </a:r>
            <a:endParaRPr lang="en-GB" noProof="0"/>
          </a:p>
        </p:txBody>
      </p:sp>
      <p:sp>
        <p:nvSpPr>
          <p:cNvPr id="10"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2" name="Picture 11">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4" name="Table Placeholder 3">
            <a:extLst>
              <a:ext uri="{FF2B5EF4-FFF2-40B4-BE49-F238E27FC236}">
                <a16:creationId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a:t>Click icon to add table</a:t>
            </a:r>
            <a:endParaRPr lang="en-GB" noProof="0"/>
          </a:p>
        </p:txBody>
      </p:sp>
      <p:sp>
        <p:nvSpPr>
          <p:cNvPr id="11" name="Text Placeholder 4">
            <a:extLst>
              <a:ext uri="{FF2B5EF4-FFF2-40B4-BE49-F238E27FC236}">
                <a16:creationId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8" name="Picture 7">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4">
            <a:extLst>
              <a:ext uri="{FF2B5EF4-FFF2-40B4-BE49-F238E27FC236}">
                <a16:creationId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12" name="Picture 11">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Picture Placeholder 3">
            <a:extLst>
              <a:ext uri="{FF2B5EF4-FFF2-40B4-BE49-F238E27FC236}">
                <a16:creationId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a:t>Click icon to add picture</a:t>
            </a: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5"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6" name="TextBox 5">
            <a:extLst>
              <a:ext uri="{FF2B5EF4-FFF2-40B4-BE49-F238E27FC236}">
                <a16:creationId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Subtitle over three lines at most.</a:t>
            </a:r>
          </a:p>
        </p:txBody>
      </p:sp>
      <p:pic>
        <p:nvPicPr>
          <p:cNvPr id="11" name="Picture 10">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Subtitle over three lines at most.</a:t>
            </a:r>
          </a:p>
        </p:txBody>
      </p:sp>
      <p:sp>
        <p:nvSpPr>
          <p:cNvPr id="11" name="Picture Placeholder 3">
            <a:extLst>
              <a:ext uri="{FF2B5EF4-FFF2-40B4-BE49-F238E27FC236}">
                <a16:creationId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a:t>Click icon to add picture</a:t>
            </a:r>
            <a:endParaRPr lang="en-GB" noProof="0"/>
          </a:p>
        </p:txBody>
      </p:sp>
    </p:spTree>
    <p:extLst>
      <p:ext uri="{BB962C8B-B14F-4D97-AF65-F5344CB8AC3E}">
        <p14:creationId xmlns:p14="http://schemas.microsoft.com/office/powerpoint/2010/main" val="147071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a:t>Click icon to add picture</a:t>
            </a:r>
            <a:endParaRPr lang="en-GB" noProof="0"/>
          </a:p>
        </p:txBody>
      </p: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Speaker</a:t>
            </a:r>
          </a:p>
        </p:txBody>
      </p:sp>
      <p:sp>
        <p:nvSpPr>
          <p:cNvPr id="13"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4" name="Picture 13">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a:t>Body text</a:t>
            </a:r>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Speaker</a:t>
            </a:r>
          </a:p>
        </p:txBody>
      </p:sp>
      <p:sp>
        <p:nvSpPr>
          <p:cNvPr id="13" name="Text Placeholder 6">
            <a:extLst>
              <a:ext uri="{FF2B5EF4-FFF2-40B4-BE49-F238E27FC236}">
                <a16:creationId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a:t>Key facts</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rgbClr val="414042"/>
              </a:solidFill>
              <a:latin typeface="Arial Regular" charset="77"/>
              <a:ea typeface="Arial Regular" charset="77"/>
              <a:cs typeface="Arial Regular" charset="77"/>
            </a:endParaRPr>
          </a:p>
          <a:p>
            <a:pPr>
              <a:lnSpc>
                <a:spcPts val="2100"/>
              </a:lnSpc>
              <a:defRPr lang="en-US"/>
            </a:pPr>
            <a:r>
              <a:rPr lang="en-GB" sz="1648" noProof="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rgbClr val="414042"/>
              </a:solidFill>
              <a:latin typeface="Arial Regular" charset="77"/>
              <a:ea typeface="Arial Regular" charset="77"/>
              <a:cs typeface="Arial Regular" charset="77"/>
            </a:endParaRPr>
          </a:p>
          <a:p>
            <a:pPr>
              <a:lnSpc>
                <a:spcPts val="2100"/>
              </a:lnSpc>
              <a:defRPr lang="en-US"/>
            </a:pPr>
            <a:r>
              <a:rPr lang="en-GB" sz="1648" noProof="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rgbClr val="414042"/>
                </a:solidFill>
                <a:latin typeface="Arial" charset="77"/>
                <a:ea typeface="Arial" charset="77"/>
                <a:cs typeface="Arial" charset="77"/>
              </a:rPr>
              <a:t>www.sustrans.org.uk</a:t>
            </a:r>
          </a:p>
          <a:p>
            <a:pPr>
              <a:lnSpc>
                <a:spcPts val="2061"/>
              </a:lnSpc>
              <a:defRPr lang="en-US"/>
            </a:pPr>
            <a:endParaRPr lang="en-GB" sz="1648" b="1" noProof="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rgbClr val="414042"/>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bg2"/>
              </a:solidFill>
              <a:latin typeface="Arial Regular" charset="77"/>
              <a:ea typeface="Arial Regular" charset="77"/>
              <a:cs typeface="Arial Regular" charset="77"/>
            </a:endParaRPr>
          </a:p>
          <a:p>
            <a:pPr>
              <a:lnSpc>
                <a:spcPts val="2100"/>
              </a:lnSpc>
              <a:defRPr lang="en-US"/>
            </a:pPr>
            <a:r>
              <a:rPr lang="en-GB" sz="1648" noProof="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bg2"/>
              </a:solidFill>
              <a:latin typeface="Arial Regular" charset="77"/>
              <a:ea typeface="Arial Regular" charset="77"/>
              <a:cs typeface="Arial Regular" charset="77"/>
            </a:endParaRPr>
          </a:p>
          <a:p>
            <a:pPr>
              <a:lnSpc>
                <a:spcPts val="2100"/>
              </a:lnSpc>
              <a:defRPr lang="en-US"/>
            </a:pPr>
            <a:r>
              <a:rPr lang="en-GB" sz="1648" noProof="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accent4"/>
                </a:solidFill>
                <a:latin typeface="Arial" charset="77"/>
                <a:ea typeface="Arial" charset="77"/>
                <a:cs typeface="Arial" charset="77"/>
              </a:rPr>
              <a:t>www.sustrans.org.uk</a:t>
            </a:r>
          </a:p>
          <a:p>
            <a:pPr>
              <a:lnSpc>
                <a:spcPts val="2061"/>
              </a:lnSpc>
              <a:defRPr lang="en-US"/>
            </a:pPr>
            <a:endParaRPr lang="en-GB" sz="1648" b="1" noProof="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accent4"/>
                </a:solidFill>
                <a:latin typeface="Arial Regular" charset="77"/>
                <a:ea typeface="Arial Regular" charset="77"/>
                <a:cs typeface="Arial Regular" charset="77"/>
              </a:rPr>
              <a:t>VAT Registration No. 416740656.</a:t>
            </a: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tx1"/>
                </a:solidFill>
                <a:latin typeface="Arial" charset="77"/>
                <a:ea typeface="Arial" charset="77"/>
                <a:cs typeface="Arial" charset="77"/>
              </a:rPr>
              <a:t>www.sustrans.org.uk</a:t>
            </a:r>
          </a:p>
          <a:p>
            <a:pPr>
              <a:lnSpc>
                <a:spcPts val="2061"/>
              </a:lnSpc>
              <a:defRPr lang="en-US"/>
            </a:pPr>
            <a:endParaRPr lang="en-GB" sz="1648" b="1" noProof="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tx1"/>
                </a:solidFill>
                <a:latin typeface="Arial" charset="77"/>
                <a:ea typeface="Arial" charset="77"/>
                <a:cs typeface="Arial" charset="77"/>
              </a:rPr>
              <a:t>www.sustrans.org.uk</a:t>
            </a:r>
          </a:p>
          <a:p>
            <a:pPr>
              <a:lnSpc>
                <a:spcPts val="2061"/>
              </a:lnSpc>
              <a:defRPr lang="en-US"/>
            </a:pPr>
            <a:endParaRPr lang="en-GB" sz="1648" b="1" noProof="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Text Placeholder 4">
            <a:extLst>
              <a:ext uri="{FF2B5EF4-FFF2-40B4-BE49-F238E27FC236}">
                <a16:creationId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8" name="Picture 7">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mailto:%20ActiveTravelSchoolPlan@sustran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writetothem.co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698" y="2643758"/>
            <a:ext cx="3827910" cy="716678"/>
          </a:xfrm>
        </p:spPr>
        <p:txBody>
          <a:bodyPr/>
          <a:lstStyle/>
          <a:p>
            <a:r>
              <a:rPr lang="en-GB" sz="2000"/>
              <a:t>Places that are good for the </a:t>
            </a:r>
            <a:r>
              <a:rPr lang="en-GB" sz="2400">
                <a:solidFill>
                  <a:schemeClr val="tx2"/>
                </a:solidFill>
              </a:rPr>
              <a:t>planet</a:t>
            </a:r>
            <a:r>
              <a:rPr lang="en-GB" sz="2000"/>
              <a:t> and for</a:t>
            </a:r>
            <a:r>
              <a:rPr lang="en-GB" sz="2000">
                <a:solidFill>
                  <a:schemeClr val="accent2"/>
                </a:solidFill>
              </a:rPr>
              <a:t> </a:t>
            </a:r>
            <a:r>
              <a:rPr lang="en-GB" sz="2400">
                <a:solidFill>
                  <a:schemeClr val="tx2"/>
                </a:solidFill>
              </a:rPr>
              <a:t>people</a:t>
            </a:r>
          </a:p>
        </p:txBody>
      </p:sp>
      <p:pic>
        <p:nvPicPr>
          <p:cNvPr id="9" name="Picture 8"/>
          <p:cNvPicPr>
            <a:picLocks noChangeAspect="1"/>
          </p:cNvPicPr>
          <p:nvPr/>
        </p:nvPicPr>
        <p:blipFill rotWithShape="1">
          <a:blip r:embed="rId3"/>
          <a:srcRect l="33193" t="9043" r="17067" b="6704"/>
          <a:stretch/>
        </p:blipFill>
        <p:spPr>
          <a:xfrm>
            <a:off x="4752000" y="-58788"/>
            <a:ext cx="4392000" cy="5202288"/>
          </a:xfrm>
          <a:prstGeom prst="rect">
            <a:avLst/>
          </a:prstGeom>
        </p:spPr>
      </p:pic>
      <p:sp>
        <p:nvSpPr>
          <p:cNvPr id="6" name="Text Placeholder 3"/>
          <p:cNvSpPr txBox="1">
            <a:spLocks/>
          </p:cNvSpPr>
          <p:nvPr/>
        </p:nvSpPr>
        <p:spPr>
          <a:xfrm>
            <a:off x="2800188" y="195486"/>
            <a:ext cx="1799420" cy="396044"/>
          </a:xfrm>
          <a:prstGeom prst="rect">
            <a:avLst/>
          </a:prstGeom>
        </p:spPr>
        <p:txBody>
          <a:bodyPr lIns="0" tIns="0" rIns="0" bIns="0"/>
          <a:lstStyle>
            <a:lvl1pPr marL="0" indent="0" algn="l" defTabSz="311079" rtl="0" eaLnBrk="1" latinLnBrk="0" hangingPunct="1">
              <a:lnSpc>
                <a:spcPct val="100000"/>
              </a:lnSpc>
              <a:spcBef>
                <a:spcPts val="0"/>
              </a:spcBef>
              <a:buFont typeface="Arial" pitchFamily="34" charset="0"/>
              <a:buNone/>
              <a:defRPr sz="1400" b="1" kern="1200">
                <a:solidFill>
                  <a:schemeClr val="tx1"/>
                </a:solidFill>
                <a:latin typeface="+mj-lt"/>
                <a:ea typeface="+mn-ea"/>
                <a:cs typeface="+mn-cs"/>
              </a:defRPr>
            </a:lvl1pPr>
            <a:lvl2pPr marL="155540"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2pPr>
            <a:lvl3pPr marL="311079"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3pPr>
            <a:lvl4pPr marL="466618"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4pPr>
            <a:lvl5pPr marL="622157"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pPr algn="r"/>
            <a:r>
              <a:rPr lang="en-GB"/>
              <a:t>Session 4: </a:t>
            </a:r>
            <a:r>
              <a:rPr lang="en-GB">
                <a:solidFill>
                  <a:schemeClr val="accent2"/>
                </a:solidFill>
              </a:rPr>
              <a:t>Engage</a:t>
            </a:r>
          </a:p>
        </p:txBody>
      </p:sp>
      <p:pic>
        <p:nvPicPr>
          <p:cNvPr id="13" name="Picture 12" descr="Logo&#10;&#10;Description automatically generated">
            <a:extLst>
              <a:ext uri="{FF2B5EF4-FFF2-40B4-BE49-F238E27FC236}">
                <a16:creationId xmlns:a16="http://schemas.microsoft.com/office/drawing/2014/main" id="{C47DF65C-A695-AA60-BEF4-A262B161D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98" y="1520896"/>
            <a:ext cx="3547791" cy="1347872"/>
          </a:xfrm>
          <a:prstGeom prst="rect">
            <a:avLst/>
          </a:prstGeom>
        </p:spPr>
      </p:pic>
      <p:sp>
        <p:nvSpPr>
          <p:cNvPr id="2" name="Rectangle 1">
            <a:extLst>
              <a:ext uri="{FF2B5EF4-FFF2-40B4-BE49-F238E27FC236}">
                <a16:creationId xmlns:a16="http://schemas.microsoft.com/office/drawing/2014/main" id="{2ED6633C-1FBF-FC02-4DE3-3A7EFB1A8533}"/>
              </a:ext>
            </a:extLst>
          </p:cNvPr>
          <p:cNvSpPr>
            <a:spLocks noGrp="1" noRot="1" noMove="1" noResize="1" noEditPoints="1" noAdjustHandles="1" noChangeArrowheads="1" noChangeShapeType="1"/>
          </p:cNvSpPr>
          <p:nvPr/>
        </p:nvSpPr>
        <p:spPr>
          <a:xfrm>
            <a:off x="683568" y="3867894"/>
            <a:ext cx="1872208" cy="10531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logo for a company&#10;&#10;Description automatically generated">
            <a:extLst>
              <a:ext uri="{FF2B5EF4-FFF2-40B4-BE49-F238E27FC236}">
                <a16:creationId xmlns:a16="http://schemas.microsoft.com/office/drawing/2014/main" id="{837EB1B1-2F86-0356-8FCC-D81721612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8879" y="4130724"/>
            <a:ext cx="1656184" cy="920102"/>
          </a:xfrm>
          <a:prstGeom prst="rect">
            <a:avLst/>
          </a:prstGeom>
        </p:spPr>
      </p:pic>
      <p:pic>
        <p:nvPicPr>
          <p:cNvPr id="7" name="Picture 6" descr="A group of people walking on a bicycle&#10;&#10;Description automatically generated">
            <a:extLst>
              <a:ext uri="{FF2B5EF4-FFF2-40B4-BE49-F238E27FC236}">
                <a16:creationId xmlns:a16="http://schemas.microsoft.com/office/drawing/2014/main" id="{FF6ADDA8-2E64-AD8B-442E-BD5FD63693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37" y="4227935"/>
            <a:ext cx="2218139" cy="887180"/>
          </a:xfrm>
          <a:prstGeom prst="rect">
            <a:avLst/>
          </a:prstGeom>
        </p:spPr>
      </p:pic>
    </p:spTree>
    <p:extLst>
      <p:ext uri="{BB962C8B-B14F-4D97-AF65-F5344CB8AC3E}">
        <p14:creationId xmlns:p14="http://schemas.microsoft.com/office/powerpoint/2010/main" val="80389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D6B6DA-6D52-E098-FB4D-960E0590BE88}"/>
              </a:ext>
            </a:extLst>
          </p:cNvPr>
          <p:cNvPicPr>
            <a:picLocks noChangeAspect="1"/>
          </p:cNvPicPr>
          <p:nvPr/>
        </p:nvPicPr>
        <p:blipFill rotWithShape="1">
          <a:blip r:embed="rId2"/>
          <a:srcRect l="33193" t="9043" r="17067" b="6704"/>
          <a:stretch/>
        </p:blipFill>
        <p:spPr>
          <a:xfrm>
            <a:off x="4752000" y="-58788"/>
            <a:ext cx="4392000" cy="5202288"/>
          </a:xfrm>
          <a:prstGeom prst="rect">
            <a:avLst/>
          </a:prstGeom>
        </p:spPr>
      </p:pic>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
        <p:nvSpPr>
          <p:cNvPr id="21" name="Text Placeholder 2">
            <a:extLst>
              <a:ext uri="{FF2B5EF4-FFF2-40B4-BE49-F238E27FC236}">
                <a16:creationId xmlns:a16="http://schemas.microsoft.com/office/drawing/2014/main" id="{E488AB4F-C366-9331-CEFB-3284CE5244B1}"/>
              </a:ext>
            </a:extLst>
          </p:cNvPr>
          <p:cNvSpPr>
            <a:spLocks noGrp="1"/>
          </p:cNvSpPr>
          <p:nvPr>
            <p:ph type="body" sz="quarter" idx="11"/>
          </p:nvPr>
        </p:nvSpPr>
        <p:spPr>
          <a:xfrm>
            <a:off x="774000" y="555526"/>
            <a:ext cx="3798000" cy="3816424"/>
          </a:xfrm>
        </p:spPr>
        <p:txBody>
          <a:bodyPr/>
          <a:lstStyle/>
          <a:p>
            <a:pPr>
              <a:spcAft>
                <a:spcPts val="600"/>
              </a:spcAft>
            </a:pPr>
            <a:r>
              <a:rPr lang="en-GB" sz="2000"/>
              <a:t>Well done for completing the </a:t>
            </a:r>
            <a:br>
              <a:rPr lang="en-GB" sz="2000"/>
            </a:br>
            <a:r>
              <a:rPr lang="en-GB" sz="2000">
                <a:solidFill>
                  <a:srgbClr val="CB3B95"/>
                </a:solidFill>
              </a:rPr>
              <a:t>20 minute neighbourhoods </a:t>
            </a:r>
            <a:r>
              <a:rPr lang="en-GB" sz="2000"/>
              <a:t>workshops!</a:t>
            </a:r>
          </a:p>
          <a:p>
            <a:pPr>
              <a:spcAft>
                <a:spcPts val="600"/>
              </a:spcAft>
            </a:pPr>
            <a:endParaRPr lang="en-GB" sz="1800"/>
          </a:p>
          <a:p>
            <a:pPr>
              <a:spcAft>
                <a:spcPts val="600"/>
              </a:spcAft>
            </a:pPr>
            <a:endParaRPr lang="en-GB" sz="1600" b="0"/>
          </a:p>
          <a:p>
            <a:pPr>
              <a:spcAft>
                <a:spcPts val="600"/>
              </a:spcAft>
            </a:pPr>
            <a:r>
              <a:rPr lang="en-GB" sz="1400" b="0"/>
              <a:t>For any questions about the workshops, or for further information about how we support schools in Wales please </a:t>
            </a:r>
            <a:r>
              <a:rPr lang="en-GB" sz="1400" b="0">
                <a:hlinkClick r:id="rId4"/>
              </a:rPr>
              <a:t>ActiveTravelSchoolPlan@sustrans.org.uk</a:t>
            </a:r>
            <a:endParaRPr lang="en-GB" sz="1400" b="0"/>
          </a:p>
          <a:p>
            <a:pPr>
              <a:spcAft>
                <a:spcPts val="600"/>
              </a:spcAft>
            </a:pPr>
            <a:endParaRPr lang="en-GB" sz="1400" b="0"/>
          </a:p>
          <a:p>
            <a:pPr>
              <a:spcAft>
                <a:spcPts val="600"/>
              </a:spcAft>
            </a:pPr>
            <a:r>
              <a:rPr lang="en-GB" sz="1600"/>
              <a:t>www.sustrans.org.uk</a:t>
            </a:r>
          </a:p>
        </p:txBody>
      </p:sp>
    </p:spTree>
    <p:extLst>
      <p:ext uri="{BB962C8B-B14F-4D97-AF65-F5344CB8AC3E}">
        <p14:creationId xmlns:p14="http://schemas.microsoft.com/office/powerpoint/2010/main" val="354484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2836" y="1277938"/>
            <a:ext cx="5148152" cy="2931513"/>
          </a:xfrm>
        </p:spPr>
        <p:txBody>
          <a:bodyPr/>
          <a:lstStyle/>
          <a:p>
            <a:pPr marL="342900" indent="-342900" defTabSz="336550">
              <a:spcBef>
                <a:spcPts val="600"/>
              </a:spcBef>
              <a:buAutoNum type="arabicPeriod"/>
            </a:pPr>
            <a:r>
              <a:rPr lang="en-GB" sz="1600" b="0">
                <a:solidFill>
                  <a:schemeClr val="tx1">
                    <a:lumMod val="60000"/>
                    <a:lumOff val="40000"/>
                  </a:schemeClr>
                </a:solidFill>
              </a:rPr>
              <a:t>Establish: 	</a:t>
            </a:r>
            <a:r>
              <a:rPr lang="en-GB" sz="1400" b="0">
                <a:solidFill>
                  <a:schemeClr val="tx1">
                    <a:lumMod val="60000"/>
                    <a:lumOff val="40000"/>
                  </a:schemeClr>
                </a:solidFill>
              </a:rPr>
              <a:t>What is a 20-minute neighbourhood?</a:t>
            </a:r>
          </a:p>
          <a:p>
            <a:pPr marL="342900" indent="-342900" defTabSz="336550">
              <a:spcBef>
                <a:spcPts val="600"/>
              </a:spcBef>
              <a:buAutoNum type="arabicPeriod"/>
              <a:tabLst>
                <a:tab pos="1349375" algn="l"/>
              </a:tabLst>
            </a:pPr>
            <a:r>
              <a:rPr lang="en-GB" sz="1600" b="0">
                <a:solidFill>
                  <a:schemeClr val="tx1">
                    <a:lumMod val="60000"/>
                    <a:lumOff val="40000"/>
                  </a:schemeClr>
                </a:solidFill>
              </a:rPr>
              <a:t>Explore:	</a:t>
            </a:r>
            <a:r>
              <a:rPr lang="en-GB" sz="1400" b="0">
                <a:solidFill>
                  <a:schemeClr val="tx1">
                    <a:lumMod val="60000"/>
                    <a:lumOff val="40000"/>
                  </a:schemeClr>
                </a:solidFill>
              </a:rPr>
              <a:t>Walk round your local 20 min neighbourhood</a:t>
            </a:r>
          </a:p>
          <a:p>
            <a:pPr marL="342900" indent="-342900" defTabSz="336550">
              <a:spcBef>
                <a:spcPts val="600"/>
              </a:spcBef>
              <a:buFont typeface="Arial Black" panose="020B0A04020102020204" pitchFamily="34" charset="0"/>
              <a:buAutoNum type="arabicPeriod"/>
              <a:tabLst>
                <a:tab pos="1349375" algn="l"/>
              </a:tabLst>
            </a:pPr>
            <a:r>
              <a:rPr lang="en-GB" sz="1600" b="0">
                <a:solidFill>
                  <a:schemeClr val="tx1">
                    <a:lumMod val="60000"/>
                    <a:lumOff val="40000"/>
                  </a:schemeClr>
                </a:solidFill>
              </a:rPr>
              <a:t>Evaluate:	</a:t>
            </a:r>
            <a:r>
              <a:rPr lang="en-GB" sz="1400" b="0">
                <a:solidFill>
                  <a:schemeClr val="tx1">
                    <a:lumMod val="60000"/>
                    <a:lumOff val="40000"/>
                  </a:schemeClr>
                </a:solidFill>
              </a:rPr>
              <a:t>How good is your local 20 min neighbourhood?</a:t>
            </a:r>
          </a:p>
          <a:p>
            <a:pPr marL="342900" indent="-342900" defTabSz="336550">
              <a:spcBef>
                <a:spcPts val="600"/>
              </a:spcBef>
              <a:buAutoNum type="arabicPeriod"/>
            </a:pPr>
            <a:r>
              <a:rPr lang="en-GB" sz="1600"/>
              <a:t>Engage:	</a:t>
            </a:r>
            <a:r>
              <a:rPr lang="en-GB" sz="1400"/>
              <a:t>Improving your local 20 min neighbourhood</a:t>
            </a:r>
          </a:p>
          <a:p>
            <a:pPr lvl="4" defTabSz="336550">
              <a:spcBef>
                <a:spcPts val="300"/>
              </a:spcBef>
              <a:spcAft>
                <a:spcPts val="300"/>
              </a:spcAft>
            </a:pPr>
            <a:r>
              <a:rPr lang="en-GB" sz="1400" b="0"/>
              <a:t>What would you like to see addressed and how?</a:t>
            </a:r>
          </a:p>
          <a:p>
            <a:pPr lvl="4" defTabSz="336550">
              <a:spcBef>
                <a:spcPts val="300"/>
              </a:spcBef>
              <a:spcAft>
                <a:spcPts val="300"/>
              </a:spcAft>
            </a:pPr>
            <a:endParaRPr lang="en-GB" sz="1400" b="0"/>
          </a:p>
          <a:p>
            <a:pPr lvl="4" defTabSz="336550">
              <a:spcBef>
                <a:spcPts val="300"/>
              </a:spcBef>
              <a:spcAft>
                <a:spcPts val="300"/>
              </a:spcAft>
            </a:pPr>
            <a:endParaRPr lang="en-GB" sz="1600"/>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83" r="18883"/>
          <a:stretch>
            <a:fillRect/>
          </a:stretch>
        </p:blipFill>
        <p:spPr>
          <a:xfrm>
            <a:off x="5795963" y="1277938"/>
            <a:ext cx="2952750" cy="3149600"/>
          </a:xfrm>
        </p:spPr>
      </p:pic>
      <p:sp>
        <p:nvSpPr>
          <p:cNvPr id="4" name="Text Placeholder 3"/>
          <p:cNvSpPr>
            <a:spLocks noGrp="1"/>
          </p:cNvSpPr>
          <p:nvPr>
            <p:ph type="body" sz="quarter" idx="10"/>
          </p:nvPr>
        </p:nvSpPr>
        <p:spPr/>
        <p:txBody>
          <a:bodyPr/>
          <a:lstStyle/>
          <a:p>
            <a:r>
              <a:rPr lang="en-GB"/>
              <a:t>Overview</a:t>
            </a:r>
          </a:p>
        </p:txBody>
      </p:sp>
      <p:pic>
        <p:nvPicPr>
          <p:cNvPr id="2" name="Picture 1" descr="Logo&#10;&#10;Description automatically generated">
            <a:extLst>
              <a:ext uri="{FF2B5EF4-FFF2-40B4-BE49-F238E27FC236}">
                <a16:creationId xmlns:a16="http://schemas.microsoft.com/office/drawing/2014/main" id="{78EE7EF4-5FB4-1F10-B866-7A8496315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225865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CDD95047-7B94-E973-390E-10A6A943F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
        <p:nvSpPr>
          <p:cNvPr id="3" name="Text Placeholder 2">
            <a:extLst>
              <a:ext uri="{FF2B5EF4-FFF2-40B4-BE49-F238E27FC236}">
                <a16:creationId xmlns:a16="http://schemas.microsoft.com/office/drawing/2014/main" id="{D3314C54-2475-8399-2026-400F86734330}"/>
              </a:ext>
            </a:extLst>
          </p:cNvPr>
          <p:cNvSpPr>
            <a:spLocks noGrp="1"/>
          </p:cNvSpPr>
          <p:nvPr>
            <p:ph type="body" sz="quarter" idx="11"/>
          </p:nvPr>
        </p:nvSpPr>
        <p:spPr/>
        <p:txBody>
          <a:bodyPr/>
          <a:lstStyle/>
          <a:p>
            <a:r>
              <a:rPr lang="en-GB" sz="1400"/>
              <a:t>Look back at the worksheet from the last session. Which issue did you identify as the thing you would most like to change?</a:t>
            </a:r>
          </a:p>
          <a:p>
            <a:r>
              <a:rPr lang="en-GB" sz="1400" b="1">
                <a:solidFill>
                  <a:srgbClr val="CB3B95"/>
                </a:solidFill>
              </a:rPr>
              <a:t>Task:	</a:t>
            </a:r>
            <a:r>
              <a:rPr lang="en-GB" sz="1400" b="1"/>
              <a:t>Create a mind map about the issue you think is the most important.</a:t>
            </a:r>
            <a:br>
              <a:rPr lang="en-GB" sz="1400" b="1"/>
            </a:br>
            <a:r>
              <a:rPr lang="en-GB" sz="1400" b="1"/>
              <a:t>		Make sure you can answer the following questions. </a:t>
            </a:r>
          </a:p>
          <a:p>
            <a:pPr marL="498440" lvl="1" indent="-342900">
              <a:lnSpc>
                <a:spcPct val="110000"/>
              </a:lnSpc>
              <a:spcAft>
                <a:spcPts val="600"/>
              </a:spcAft>
              <a:buFont typeface="Arial" panose="020B0604020202020204" pitchFamily="34" charset="0"/>
              <a:buChar char="•"/>
            </a:pPr>
            <a:r>
              <a:rPr lang="en-GB" sz="1400" b="1"/>
              <a:t>What</a:t>
            </a:r>
            <a:r>
              <a:rPr lang="en-GB" sz="1400"/>
              <a:t> is the issue? </a:t>
            </a:r>
          </a:p>
          <a:p>
            <a:pPr marL="965057" lvl="4" indent="-342900">
              <a:lnSpc>
                <a:spcPct val="110000"/>
              </a:lnSpc>
              <a:spcAft>
                <a:spcPts val="600"/>
              </a:spcAft>
              <a:buFont typeface="Arial" panose="020B0604020202020204" pitchFamily="34" charset="0"/>
              <a:buChar char="•"/>
            </a:pPr>
            <a:r>
              <a:rPr lang="en-GB" sz="1400"/>
              <a:t>What are the details? Where is it?</a:t>
            </a:r>
          </a:p>
          <a:p>
            <a:pPr marL="498440" lvl="1" indent="-342900">
              <a:lnSpc>
                <a:spcPct val="110000"/>
              </a:lnSpc>
              <a:spcAft>
                <a:spcPts val="600"/>
              </a:spcAft>
              <a:buFont typeface="Arial" panose="020B0604020202020204" pitchFamily="34" charset="0"/>
              <a:buChar char="•"/>
            </a:pPr>
            <a:r>
              <a:rPr lang="en-GB" sz="1400" b="1"/>
              <a:t>Why</a:t>
            </a:r>
            <a:r>
              <a:rPr lang="en-GB" sz="1400"/>
              <a:t> is it an issue?</a:t>
            </a:r>
          </a:p>
          <a:p>
            <a:pPr marL="965057" lvl="4" indent="-342900">
              <a:lnSpc>
                <a:spcPct val="110000"/>
              </a:lnSpc>
              <a:spcAft>
                <a:spcPts val="600"/>
              </a:spcAft>
              <a:buFont typeface="Arial" panose="020B0604020202020204" pitchFamily="34" charset="0"/>
              <a:buChar char="•"/>
            </a:pPr>
            <a:r>
              <a:rPr lang="en-GB" sz="1400"/>
              <a:t>What problems does it cause? Who does it impact?</a:t>
            </a:r>
            <a:endParaRPr lang="en-GB" sz="380"/>
          </a:p>
          <a:p>
            <a:pPr marL="498440" lvl="1" indent="-342900">
              <a:lnSpc>
                <a:spcPct val="110000"/>
              </a:lnSpc>
              <a:spcAft>
                <a:spcPts val="600"/>
              </a:spcAft>
              <a:buFont typeface="Arial" panose="020B0604020202020204" pitchFamily="34" charset="0"/>
              <a:buChar char="•"/>
            </a:pPr>
            <a:r>
              <a:rPr lang="en-GB" sz="1400" b="1"/>
              <a:t>How </a:t>
            </a:r>
            <a:r>
              <a:rPr lang="en-GB" sz="1400"/>
              <a:t>would you like to see it address?</a:t>
            </a:r>
          </a:p>
          <a:p>
            <a:pPr marL="965057" lvl="4" indent="-342900">
              <a:lnSpc>
                <a:spcPct val="110000"/>
              </a:lnSpc>
              <a:spcAft>
                <a:spcPts val="600"/>
              </a:spcAft>
              <a:buFont typeface="Arial" panose="020B0604020202020204" pitchFamily="34" charset="0"/>
              <a:buChar char="•"/>
            </a:pPr>
            <a:r>
              <a:rPr lang="en-GB" sz="1400"/>
              <a:t>What is your proposed solution? Why is this a good solution?</a:t>
            </a:r>
          </a:p>
        </p:txBody>
      </p:sp>
      <p:sp>
        <p:nvSpPr>
          <p:cNvPr id="2" name="Text Placeholder 1">
            <a:extLst>
              <a:ext uri="{FF2B5EF4-FFF2-40B4-BE49-F238E27FC236}">
                <a16:creationId xmlns:a16="http://schemas.microsoft.com/office/drawing/2014/main" id="{BF21E399-A90B-9D80-68BC-AB85A385E24B}"/>
              </a:ext>
            </a:extLst>
          </p:cNvPr>
          <p:cNvSpPr>
            <a:spLocks noGrp="1"/>
          </p:cNvSpPr>
          <p:nvPr>
            <p:ph type="body" sz="quarter" idx="10"/>
          </p:nvPr>
        </p:nvSpPr>
        <p:spPr/>
        <p:txBody>
          <a:bodyPr/>
          <a:lstStyle/>
          <a:p>
            <a:r>
              <a:rPr lang="en-GB"/>
              <a:t>What would you like to change?</a:t>
            </a:r>
          </a:p>
        </p:txBody>
      </p:sp>
    </p:spTree>
    <p:extLst>
      <p:ext uri="{BB962C8B-B14F-4D97-AF65-F5344CB8AC3E}">
        <p14:creationId xmlns:p14="http://schemas.microsoft.com/office/powerpoint/2010/main" val="425248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p:txBody>
          <a:bodyPr/>
          <a:lstStyle/>
          <a:p>
            <a:r>
              <a:rPr lang="en-GB" sz="1800" b="1">
                <a:solidFill>
                  <a:srgbClr val="CB3B95"/>
                </a:solidFill>
              </a:rPr>
              <a:t>Task:		</a:t>
            </a:r>
            <a:r>
              <a:rPr lang="en-GB" sz="1800" b="1"/>
              <a:t>Create a poster about your issue</a:t>
            </a:r>
          </a:p>
          <a:p>
            <a:r>
              <a:rPr lang="en-GB" sz="1600"/>
              <a:t>Make sure you include the main points from your mind map – </a:t>
            </a:r>
            <a:r>
              <a:rPr lang="en-GB" sz="1600" b="1"/>
              <a:t>what </a:t>
            </a:r>
            <a:r>
              <a:rPr lang="en-GB" sz="1600"/>
              <a:t>the problem is, </a:t>
            </a:r>
            <a:r>
              <a:rPr lang="en-GB" sz="1600" b="1"/>
              <a:t>why</a:t>
            </a:r>
            <a:r>
              <a:rPr lang="en-GB" sz="1600"/>
              <a:t> is it a problem, and </a:t>
            </a:r>
            <a:r>
              <a:rPr lang="en-GB" sz="1600" b="1"/>
              <a:t>how </a:t>
            </a:r>
            <a:r>
              <a:rPr lang="en-GB" sz="1600"/>
              <a:t>you would like to see it changed. </a:t>
            </a:r>
          </a:p>
          <a:p>
            <a:r>
              <a:rPr lang="en-GB" sz="1600"/>
              <a:t>Perhaps your posters can be displayed somewhere in the school for parents, staff, and other pupils to see. </a:t>
            </a:r>
          </a:p>
          <a:p>
            <a:r>
              <a:rPr lang="en-GB" sz="1400"/>
              <a:t>How to create an eye-catching poster</a:t>
            </a:r>
          </a:p>
          <a:p>
            <a:pPr marL="285750" indent="-285750">
              <a:buFont typeface="Arial" panose="020B0604020202020204" pitchFamily="34" charset="0"/>
              <a:buChar char="•"/>
            </a:pPr>
            <a:r>
              <a:rPr lang="en-GB" sz="1400"/>
              <a:t>Use bright colours and large writing for you title</a:t>
            </a:r>
          </a:p>
          <a:p>
            <a:pPr marL="285750" indent="-285750">
              <a:buFont typeface="Arial" panose="020B0604020202020204" pitchFamily="34" charset="0"/>
              <a:buChar char="•"/>
            </a:pPr>
            <a:r>
              <a:rPr lang="en-GB" sz="1400"/>
              <a:t>Try not to use too many words - you could write in bullet points</a:t>
            </a:r>
          </a:p>
          <a:p>
            <a:pPr marL="285750" indent="-285750">
              <a:buFont typeface="Arial" panose="020B0604020202020204" pitchFamily="34" charset="0"/>
              <a:buChar char="•"/>
            </a:pPr>
            <a:r>
              <a:rPr lang="en-GB" sz="1400"/>
              <a:t>You could you a picture to help you explain</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endParaRPr lang="en-GB" sz="1600"/>
          </a:p>
          <a:p>
            <a:endParaRPr lang="en-GB" sz="1800" b="1"/>
          </a:p>
          <a:p>
            <a:endParaRPr lang="en-GB"/>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p:txBody>
          <a:bodyPr/>
          <a:lstStyle/>
          <a:p>
            <a:r>
              <a:rPr lang="en-GB" sz="2000">
                <a:solidFill>
                  <a:schemeClr val="tx1"/>
                </a:solidFill>
              </a:rPr>
              <a:t>Option 1: </a:t>
            </a:r>
            <a:r>
              <a:rPr lang="en-GB"/>
              <a:t>Poster</a:t>
            </a:r>
          </a:p>
        </p:txBody>
      </p:sp>
      <p:pic>
        <p:nvPicPr>
          <p:cNvPr id="7" name="Picture 6" descr="Logo&#10;&#10;Description automatically generated">
            <a:extLst>
              <a:ext uri="{FF2B5EF4-FFF2-40B4-BE49-F238E27FC236}">
                <a16:creationId xmlns:a16="http://schemas.microsoft.com/office/drawing/2014/main" id="{216D25BE-690F-21C3-6542-1BB05671D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89544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a:xfrm>
            <a:off x="792000" y="1227123"/>
            <a:ext cx="7956000" cy="3398877"/>
          </a:xfrm>
        </p:spPr>
        <p:txBody>
          <a:bodyPr/>
          <a:lstStyle/>
          <a:p>
            <a:pPr>
              <a:spcAft>
                <a:spcPts val="0"/>
              </a:spcAft>
            </a:pPr>
            <a:r>
              <a:rPr lang="en-GB" sz="1600" b="1"/>
              <a:t>Local representatives </a:t>
            </a:r>
            <a:r>
              <a:rPr lang="en-GB" sz="1600"/>
              <a:t>help the people who live in their area to address local issues. </a:t>
            </a:r>
          </a:p>
          <a:p>
            <a:pPr>
              <a:spcAft>
                <a:spcPts val="0"/>
              </a:spcAft>
            </a:pPr>
            <a:r>
              <a:rPr lang="en-GB" sz="1400"/>
              <a:t>The best way to ask for their help or to make them aware of an issue is by writing to them. </a:t>
            </a:r>
          </a:p>
          <a:p>
            <a:pPr>
              <a:spcAft>
                <a:spcPts val="0"/>
              </a:spcAft>
            </a:pPr>
            <a:endParaRPr lang="en-GB" sz="1050"/>
          </a:p>
          <a:p>
            <a:pPr>
              <a:spcAft>
                <a:spcPts val="0"/>
              </a:spcAft>
            </a:pPr>
            <a:r>
              <a:rPr lang="en-GB" sz="1600" b="1">
                <a:solidFill>
                  <a:srgbClr val="CB3B95"/>
                </a:solidFill>
              </a:rPr>
              <a:t>Types of local representatives</a:t>
            </a:r>
          </a:p>
          <a:p>
            <a:pPr marL="285750" indent="-285750">
              <a:buFont typeface="Arial" panose="020B0604020202020204" pitchFamily="34" charset="0"/>
              <a:buChar char="•"/>
            </a:pPr>
            <a:r>
              <a:rPr lang="en-GB" sz="1400" b="1"/>
              <a:t>Councillors</a:t>
            </a:r>
            <a:r>
              <a:rPr lang="en-GB" sz="1400"/>
              <a:t> - You will have several local councillors who represent your area on your local council. The council are responsibility for local services and policy, including planning, transport, roads, paths, education, social services, and libraries.  </a:t>
            </a:r>
          </a:p>
          <a:p>
            <a:r>
              <a:rPr lang="en-GB" sz="1400"/>
              <a:t>	</a:t>
            </a:r>
            <a:r>
              <a:rPr lang="en-GB" sz="1400">
                <a:solidFill>
                  <a:srgbClr val="CB3B95"/>
                </a:solidFill>
              </a:rPr>
              <a:t>It is likely that you will need to write to your local councillors. You can find out who they are either 	by using your local council’s website, or through </a:t>
            </a:r>
            <a:r>
              <a:rPr lang="en-GB" sz="1400">
                <a:solidFill>
                  <a:srgbClr val="CB3B95"/>
                </a:solidFill>
                <a:hlinkClick r:id="rId3">
                  <a:extLst>
                    <a:ext uri="{A12FA001-AC4F-418D-AE19-62706E023703}">
                      <ahyp:hlinkClr xmlns:ahyp="http://schemas.microsoft.com/office/drawing/2018/hyperlinkcolor" val="tx"/>
                    </a:ext>
                  </a:extLst>
                </a:hlinkClick>
              </a:rPr>
              <a:t>www.writetothem.com</a:t>
            </a:r>
            <a:r>
              <a:rPr lang="en-GB" sz="1400">
                <a:solidFill>
                  <a:srgbClr val="CB3B95"/>
                </a:solidFill>
              </a:rPr>
              <a:t>.</a:t>
            </a:r>
          </a:p>
          <a:p>
            <a:pPr marL="285750" indent="-285750">
              <a:buFont typeface="Arial" panose="020B0604020202020204" pitchFamily="34" charset="0"/>
              <a:buChar char="•"/>
            </a:pPr>
            <a:r>
              <a:rPr lang="en-GB" sz="1400" b="1"/>
              <a:t>MSs</a:t>
            </a:r>
            <a:r>
              <a:rPr lang="en-GB" sz="1400"/>
              <a:t> - You will also have an MSP (Member of Senedd) who can help you with devolved matters, such as education, health, agriculture, justice, and prisons.</a:t>
            </a:r>
          </a:p>
          <a:p>
            <a:pPr marL="285750" indent="-285750">
              <a:buFont typeface="Arial" panose="020B0604020202020204" pitchFamily="34" charset="0"/>
              <a:buChar char="•"/>
            </a:pPr>
            <a:r>
              <a:rPr lang="en-GB" sz="1400" b="1"/>
              <a:t>MPs</a:t>
            </a:r>
            <a:r>
              <a:rPr lang="en-GB" sz="1400"/>
              <a:t> - Your local MP (Member of Parliament - London) is responsible for UK matters and laws. </a:t>
            </a:r>
            <a:br>
              <a:rPr lang="en-GB" sz="1400"/>
            </a:br>
            <a:endParaRPr lang="en-GB" sz="1400"/>
          </a:p>
          <a:p>
            <a:endParaRPr lang="en-GB" sz="1600"/>
          </a:p>
          <a:p>
            <a:pPr marL="285750" indent="-285750">
              <a:buFont typeface="Arial" panose="020B0604020202020204" pitchFamily="34" charset="0"/>
              <a:buChar char="•"/>
            </a:pPr>
            <a:endParaRPr lang="en-GB" sz="1600"/>
          </a:p>
          <a:p>
            <a:pPr>
              <a:spcAft>
                <a:spcPts val="0"/>
              </a:spcAft>
            </a:pPr>
            <a:endParaRPr lang="en-GB" sz="1800"/>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a:xfrm>
            <a:off x="792000" y="557795"/>
            <a:ext cx="6444296" cy="396000"/>
          </a:xfrm>
        </p:spPr>
        <p:txBody>
          <a:bodyPr/>
          <a:lstStyle/>
          <a:p>
            <a:r>
              <a:rPr lang="en-GB" sz="1800">
                <a:solidFill>
                  <a:schemeClr val="tx1"/>
                </a:solidFill>
              </a:rPr>
              <a:t>Option 2: </a:t>
            </a:r>
            <a:r>
              <a:rPr lang="en-GB"/>
              <a:t>Write to a local representative</a:t>
            </a:r>
          </a:p>
        </p:txBody>
      </p:sp>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243358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a:xfrm>
            <a:off x="792000" y="1227123"/>
            <a:ext cx="7956000" cy="3398877"/>
          </a:xfrm>
        </p:spPr>
        <p:txBody>
          <a:bodyPr/>
          <a:lstStyle/>
          <a:p>
            <a:pPr>
              <a:spcAft>
                <a:spcPts val="0"/>
              </a:spcAft>
            </a:pPr>
            <a:r>
              <a:rPr lang="en-GB" sz="1600" b="1">
                <a:solidFill>
                  <a:srgbClr val="CB3B95"/>
                </a:solidFill>
              </a:rPr>
              <a:t>Task:		</a:t>
            </a:r>
            <a:r>
              <a:rPr lang="en-GB" sz="1600" b="1"/>
              <a:t>Write a letter to your local representative(s) about your issue asking 				them for help</a:t>
            </a:r>
          </a:p>
          <a:p>
            <a:pPr>
              <a:spcAft>
                <a:spcPts val="0"/>
              </a:spcAft>
            </a:pPr>
            <a:endParaRPr lang="en-GB" sz="1600" b="1"/>
          </a:p>
          <a:p>
            <a:pPr>
              <a:spcAft>
                <a:spcPts val="0"/>
              </a:spcAft>
            </a:pPr>
            <a:r>
              <a:rPr lang="en-GB" sz="1600"/>
              <a:t>Use your mind map to help you write each section. </a:t>
            </a:r>
          </a:p>
          <a:p>
            <a:pPr>
              <a:spcAft>
                <a:spcPts val="0"/>
              </a:spcAft>
            </a:pPr>
            <a:endParaRPr lang="en-GB" sz="1600"/>
          </a:p>
          <a:p>
            <a:pPr>
              <a:spcAft>
                <a:spcPts val="0"/>
              </a:spcAft>
            </a:pPr>
            <a:r>
              <a:rPr lang="en-GB" sz="1600" b="1">
                <a:solidFill>
                  <a:srgbClr val="CB3B95"/>
                </a:solidFill>
              </a:rPr>
              <a:t>Structure</a:t>
            </a:r>
          </a:p>
          <a:p>
            <a:pPr>
              <a:spcAft>
                <a:spcPts val="0"/>
              </a:spcAft>
            </a:pPr>
            <a:endParaRPr lang="en-GB" sz="1600"/>
          </a:p>
          <a:p>
            <a:pPr>
              <a:spcAft>
                <a:spcPts val="0"/>
              </a:spcAft>
            </a:pPr>
            <a:r>
              <a:rPr lang="en-GB" sz="1600" b="1"/>
              <a:t>To start</a:t>
            </a:r>
            <a:r>
              <a:rPr lang="en-GB" sz="1600"/>
              <a:t>	</a:t>
            </a:r>
            <a:br>
              <a:rPr lang="en-GB" sz="1600"/>
            </a:br>
            <a:r>
              <a:rPr lang="en-GB" sz="1600"/>
              <a:t>Address you local representative with their full name e.g. Dear Danny Ashton</a:t>
            </a:r>
          </a:p>
          <a:p>
            <a:pPr>
              <a:spcAft>
                <a:spcPts val="0"/>
              </a:spcAft>
            </a:pPr>
            <a:endParaRPr lang="en-GB" sz="1600"/>
          </a:p>
          <a:p>
            <a:pPr>
              <a:spcAft>
                <a:spcPts val="0"/>
              </a:spcAft>
            </a:pPr>
            <a:r>
              <a:rPr lang="en-GB" sz="1600" b="1"/>
              <a:t>Introduction</a:t>
            </a:r>
          </a:p>
          <a:p>
            <a:pPr>
              <a:spcAft>
                <a:spcPts val="0"/>
              </a:spcAft>
            </a:pPr>
            <a:r>
              <a:rPr lang="en-GB" sz="1600"/>
              <a:t>Introduce yourself and the issue. Describe the issue and where it is in your local area. </a:t>
            </a:r>
          </a:p>
          <a:p>
            <a:pPr>
              <a:spcAft>
                <a:spcPts val="0"/>
              </a:spcAft>
            </a:pPr>
            <a:endParaRPr lang="en-GB" sz="1600" b="1"/>
          </a:p>
          <a:p>
            <a:pPr>
              <a:spcAft>
                <a:spcPts val="0"/>
              </a:spcAft>
            </a:pPr>
            <a:endParaRPr lang="en-GB" sz="1600" b="1"/>
          </a:p>
          <a:p>
            <a:pPr>
              <a:spcAft>
                <a:spcPts val="0"/>
              </a:spcAft>
            </a:pPr>
            <a:endParaRPr lang="en-GB" sz="1600" b="1"/>
          </a:p>
          <a:p>
            <a:pPr>
              <a:spcAft>
                <a:spcPts val="0"/>
              </a:spcAft>
            </a:pPr>
            <a:endParaRPr lang="en-GB" sz="1600"/>
          </a:p>
          <a:p>
            <a:pPr>
              <a:spcAft>
                <a:spcPts val="0"/>
              </a:spcAft>
            </a:pPr>
            <a:endParaRPr lang="en-GB" sz="1400" b="1"/>
          </a:p>
          <a:p>
            <a:pPr>
              <a:spcAft>
                <a:spcPts val="0"/>
              </a:spcAft>
            </a:pPr>
            <a:endParaRPr lang="en-GB" sz="1400" b="1"/>
          </a:p>
          <a:p>
            <a:pPr>
              <a:spcAft>
                <a:spcPts val="0"/>
              </a:spcAft>
            </a:pPr>
            <a:br>
              <a:rPr lang="en-GB" sz="1400"/>
            </a:br>
            <a:endParaRPr lang="en-GB" sz="1400"/>
          </a:p>
          <a:p>
            <a:endParaRPr lang="en-GB" sz="1600"/>
          </a:p>
          <a:p>
            <a:pPr marL="285750" indent="-285750">
              <a:buFont typeface="Arial" panose="020B0604020202020204" pitchFamily="34" charset="0"/>
              <a:buChar char="•"/>
            </a:pPr>
            <a:endParaRPr lang="en-GB" sz="1600"/>
          </a:p>
          <a:p>
            <a:pPr>
              <a:spcAft>
                <a:spcPts val="0"/>
              </a:spcAft>
            </a:pPr>
            <a:endParaRPr lang="en-GB" sz="1800"/>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a:xfrm>
            <a:off x="792000" y="557795"/>
            <a:ext cx="6444296" cy="396000"/>
          </a:xfrm>
        </p:spPr>
        <p:txBody>
          <a:bodyPr/>
          <a:lstStyle/>
          <a:p>
            <a:r>
              <a:rPr lang="en-GB" sz="1800">
                <a:solidFill>
                  <a:schemeClr val="tx1"/>
                </a:solidFill>
              </a:rPr>
              <a:t>Option 2: </a:t>
            </a:r>
            <a:r>
              <a:rPr lang="en-GB"/>
              <a:t>Write to a local representative</a:t>
            </a:r>
          </a:p>
        </p:txBody>
      </p:sp>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428928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a:xfrm>
            <a:off x="792000" y="1227123"/>
            <a:ext cx="7956000" cy="3398877"/>
          </a:xfrm>
        </p:spPr>
        <p:txBody>
          <a:bodyPr/>
          <a:lstStyle/>
          <a:p>
            <a:pPr>
              <a:spcAft>
                <a:spcPts val="0"/>
              </a:spcAft>
            </a:pPr>
            <a:r>
              <a:rPr lang="en-GB" sz="1600" b="1"/>
              <a:t>Section 1 – the problem</a:t>
            </a:r>
            <a:br>
              <a:rPr lang="en-GB" sz="1600"/>
            </a:br>
            <a:r>
              <a:rPr lang="en-GB" sz="1600"/>
              <a:t>Clearly explain why it is a problem and provide evidence. </a:t>
            </a:r>
            <a:br>
              <a:rPr lang="en-GB" sz="1600"/>
            </a:br>
            <a:r>
              <a:rPr lang="en-GB" sz="1600"/>
              <a:t>Who does it impact? Does anyone else agree that it is a problem? Is there any clear evidence (e.g. an overflowing bin)</a:t>
            </a:r>
            <a:br>
              <a:rPr lang="en-GB" sz="1600"/>
            </a:br>
            <a:endParaRPr lang="en-GB" sz="1600"/>
          </a:p>
          <a:p>
            <a:pPr>
              <a:spcAft>
                <a:spcPts val="0"/>
              </a:spcAft>
            </a:pPr>
            <a:r>
              <a:rPr lang="en-GB" sz="1600" b="1"/>
              <a:t>Section 2 – your solution</a:t>
            </a:r>
          </a:p>
          <a:p>
            <a:pPr>
              <a:spcAft>
                <a:spcPts val="0"/>
              </a:spcAft>
            </a:pPr>
            <a:r>
              <a:rPr lang="en-GB" sz="1600"/>
              <a:t>Describe what you would like them to change and why this is the best solution. How would it solve your problem?</a:t>
            </a:r>
          </a:p>
          <a:p>
            <a:pPr>
              <a:spcAft>
                <a:spcPts val="0"/>
              </a:spcAft>
            </a:pPr>
            <a:endParaRPr lang="en-GB" sz="1600"/>
          </a:p>
          <a:p>
            <a:pPr>
              <a:spcAft>
                <a:spcPts val="0"/>
              </a:spcAft>
            </a:pPr>
            <a:r>
              <a:rPr lang="en-GB" sz="1600" b="1"/>
              <a:t>To finish</a:t>
            </a:r>
          </a:p>
          <a:p>
            <a:pPr>
              <a:spcAft>
                <a:spcPts val="0"/>
              </a:spcAft>
            </a:pPr>
            <a:r>
              <a:rPr lang="en-GB" sz="1600"/>
              <a:t>Briefly sum up what you have written.</a:t>
            </a:r>
            <a:br>
              <a:rPr lang="en-GB" sz="1600"/>
            </a:br>
            <a:r>
              <a:rPr lang="en-GB" sz="1600"/>
              <a:t>Finish with a phrase like “I look forward to hearing back from you”.</a:t>
            </a:r>
            <a:br>
              <a:rPr lang="en-GB" sz="1600"/>
            </a:br>
            <a:r>
              <a:rPr lang="en-GB" sz="1600"/>
              <a:t>Then sign off with ‘yours sincerely” and your full name(s).</a:t>
            </a:r>
          </a:p>
          <a:p>
            <a:pPr>
              <a:spcAft>
                <a:spcPts val="0"/>
              </a:spcAft>
            </a:pPr>
            <a:endParaRPr lang="en-GB" sz="1600"/>
          </a:p>
          <a:p>
            <a:pPr>
              <a:spcAft>
                <a:spcPts val="0"/>
              </a:spcAft>
            </a:pPr>
            <a:endParaRPr lang="en-GB" sz="1600" b="1"/>
          </a:p>
          <a:p>
            <a:pPr>
              <a:spcAft>
                <a:spcPts val="0"/>
              </a:spcAft>
            </a:pPr>
            <a:endParaRPr lang="en-GB" sz="1600" b="1"/>
          </a:p>
          <a:p>
            <a:pPr>
              <a:spcAft>
                <a:spcPts val="0"/>
              </a:spcAft>
            </a:pPr>
            <a:endParaRPr lang="en-GB" sz="1600" b="1"/>
          </a:p>
          <a:p>
            <a:pPr>
              <a:spcAft>
                <a:spcPts val="0"/>
              </a:spcAft>
            </a:pPr>
            <a:endParaRPr lang="en-GB" sz="1600"/>
          </a:p>
          <a:p>
            <a:pPr>
              <a:spcAft>
                <a:spcPts val="0"/>
              </a:spcAft>
            </a:pPr>
            <a:endParaRPr lang="en-GB" sz="1400" b="1"/>
          </a:p>
          <a:p>
            <a:pPr>
              <a:spcAft>
                <a:spcPts val="0"/>
              </a:spcAft>
            </a:pPr>
            <a:endParaRPr lang="en-GB" sz="1400" b="1"/>
          </a:p>
          <a:p>
            <a:pPr>
              <a:spcAft>
                <a:spcPts val="0"/>
              </a:spcAft>
            </a:pPr>
            <a:br>
              <a:rPr lang="en-GB" sz="1400"/>
            </a:br>
            <a:endParaRPr lang="en-GB" sz="1400"/>
          </a:p>
          <a:p>
            <a:endParaRPr lang="en-GB" sz="1600"/>
          </a:p>
          <a:p>
            <a:pPr marL="285750" indent="-285750">
              <a:buFont typeface="Arial" panose="020B0604020202020204" pitchFamily="34" charset="0"/>
              <a:buChar char="•"/>
            </a:pPr>
            <a:endParaRPr lang="en-GB" sz="1600"/>
          </a:p>
          <a:p>
            <a:pPr>
              <a:spcAft>
                <a:spcPts val="0"/>
              </a:spcAft>
            </a:pPr>
            <a:endParaRPr lang="en-GB" sz="1800"/>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a:xfrm>
            <a:off x="792000" y="557795"/>
            <a:ext cx="6444296" cy="396000"/>
          </a:xfrm>
        </p:spPr>
        <p:txBody>
          <a:bodyPr/>
          <a:lstStyle/>
          <a:p>
            <a:r>
              <a:rPr lang="en-GB" sz="1800">
                <a:solidFill>
                  <a:schemeClr val="tx1"/>
                </a:solidFill>
              </a:rPr>
              <a:t>Option 2: </a:t>
            </a:r>
            <a:r>
              <a:rPr lang="en-GB"/>
              <a:t>Write to a local representative</a:t>
            </a:r>
          </a:p>
        </p:txBody>
      </p:sp>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33637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a:xfrm>
            <a:off x="792000" y="1227123"/>
            <a:ext cx="7956000" cy="3398877"/>
          </a:xfrm>
        </p:spPr>
        <p:txBody>
          <a:bodyPr/>
          <a:lstStyle/>
          <a:p>
            <a:pPr>
              <a:spcAft>
                <a:spcPts val="0"/>
              </a:spcAft>
            </a:pPr>
            <a:r>
              <a:rPr lang="en-GB" sz="1600" b="1">
                <a:solidFill>
                  <a:srgbClr val="CB3B95"/>
                </a:solidFill>
              </a:rPr>
              <a:t>Task:		</a:t>
            </a:r>
            <a:r>
              <a:rPr lang="en-GB" sz="1600" b="1"/>
              <a:t>Write a letter to your local representative(s) about your issue asking 				them for help</a:t>
            </a:r>
          </a:p>
          <a:p>
            <a:pPr>
              <a:spcAft>
                <a:spcPts val="0"/>
              </a:spcAft>
            </a:pPr>
            <a:endParaRPr lang="en-GB" sz="1600"/>
          </a:p>
          <a:p>
            <a:pPr>
              <a:spcAft>
                <a:spcPts val="600"/>
              </a:spcAft>
            </a:pPr>
            <a:r>
              <a:rPr lang="en-GB" sz="1600"/>
              <a:t>Tips for writing a great letter</a:t>
            </a:r>
          </a:p>
          <a:p>
            <a:pPr marL="285750" indent="-285750">
              <a:spcAft>
                <a:spcPts val="600"/>
              </a:spcAft>
              <a:buFont typeface="Arial" panose="020B0604020202020204" pitchFamily="34" charset="0"/>
              <a:buChar char="•"/>
            </a:pPr>
            <a:r>
              <a:rPr lang="en-GB" sz="1600"/>
              <a:t>Be polite and to the point. Clearly explain everything, but try not to ramble. </a:t>
            </a:r>
          </a:p>
          <a:p>
            <a:pPr marL="285750" indent="-285750">
              <a:spcAft>
                <a:spcPts val="600"/>
              </a:spcAft>
              <a:buFont typeface="Arial" panose="020B0604020202020204" pitchFamily="34" charset="0"/>
              <a:buChar char="•"/>
            </a:pPr>
            <a:r>
              <a:rPr lang="en-GB" sz="1600"/>
              <a:t>Include a photo or drawing if that would help you make your point. </a:t>
            </a:r>
          </a:p>
          <a:p>
            <a:pPr marL="285750" indent="-285750">
              <a:spcAft>
                <a:spcPts val="600"/>
              </a:spcAft>
              <a:buFont typeface="Arial" panose="020B0604020202020204" pitchFamily="34" charset="0"/>
              <a:buChar char="•"/>
            </a:pPr>
            <a:r>
              <a:rPr lang="en-GB" sz="1600"/>
              <a:t>Use your own words – they want to hear from </a:t>
            </a:r>
            <a:r>
              <a:rPr lang="en-GB" sz="1600" u="sng"/>
              <a:t>you</a:t>
            </a:r>
            <a:r>
              <a:rPr lang="en-GB" sz="1600"/>
              <a:t> about what </a:t>
            </a:r>
            <a:r>
              <a:rPr lang="en-GB" sz="1600" u="sng"/>
              <a:t>you</a:t>
            </a:r>
            <a:r>
              <a:rPr lang="en-GB" sz="1600"/>
              <a:t> think and why</a:t>
            </a:r>
          </a:p>
          <a:p>
            <a:pPr marL="285750" indent="-285750">
              <a:spcAft>
                <a:spcPts val="600"/>
              </a:spcAft>
              <a:buFont typeface="Arial" panose="020B0604020202020204" pitchFamily="34" charset="0"/>
              <a:buChar char="•"/>
            </a:pPr>
            <a:r>
              <a:rPr lang="en-GB" sz="1600"/>
              <a:t>Repeat your key point to reinforce it.</a:t>
            </a:r>
          </a:p>
          <a:p>
            <a:pPr marL="285750" indent="-285750">
              <a:spcAft>
                <a:spcPts val="600"/>
              </a:spcAft>
              <a:buFont typeface="Arial" panose="020B0604020202020204" pitchFamily="34" charset="0"/>
              <a:buChar char="•"/>
            </a:pPr>
            <a:r>
              <a:rPr lang="en-GB" sz="1600"/>
              <a:t>Use emotive language to have a bigger impact. </a:t>
            </a:r>
          </a:p>
          <a:p>
            <a:pPr marL="285750" indent="-285750">
              <a:spcAft>
                <a:spcPts val="600"/>
              </a:spcAft>
              <a:buFont typeface="Arial" panose="020B0604020202020204" pitchFamily="34" charset="0"/>
              <a:buChar char="•"/>
            </a:pPr>
            <a:r>
              <a:rPr lang="en-GB" sz="1600"/>
              <a:t>Directly address the person or people you’re writing to by using “you” and “your”</a:t>
            </a:r>
          </a:p>
          <a:p>
            <a:pPr marL="285750" indent="-285750">
              <a:spcAft>
                <a:spcPts val="600"/>
              </a:spcAft>
              <a:buFont typeface="Arial" panose="020B0604020202020204" pitchFamily="34" charset="0"/>
              <a:buChar char="•"/>
            </a:pPr>
            <a:endParaRPr lang="en-GB" sz="1600"/>
          </a:p>
          <a:p>
            <a:pPr marL="285750" indent="-285750">
              <a:spcAft>
                <a:spcPts val="600"/>
              </a:spcAft>
              <a:buFont typeface="Arial" panose="020B0604020202020204" pitchFamily="34" charset="0"/>
              <a:buChar char="•"/>
            </a:pPr>
            <a:endParaRPr lang="en-GB" sz="1600"/>
          </a:p>
          <a:p>
            <a:pPr>
              <a:spcAft>
                <a:spcPts val="0"/>
              </a:spcAft>
            </a:pPr>
            <a:endParaRPr lang="en-GB" sz="1600" b="1"/>
          </a:p>
          <a:p>
            <a:pPr>
              <a:spcAft>
                <a:spcPts val="0"/>
              </a:spcAft>
            </a:pPr>
            <a:endParaRPr lang="en-GB" sz="1600" b="1"/>
          </a:p>
          <a:p>
            <a:pPr>
              <a:spcAft>
                <a:spcPts val="0"/>
              </a:spcAft>
            </a:pPr>
            <a:endParaRPr lang="en-GB" sz="1600" b="1"/>
          </a:p>
          <a:p>
            <a:pPr>
              <a:spcAft>
                <a:spcPts val="0"/>
              </a:spcAft>
            </a:pPr>
            <a:endParaRPr lang="en-GB" sz="1600"/>
          </a:p>
          <a:p>
            <a:pPr>
              <a:spcAft>
                <a:spcPts val="0"/>
              </a:spcAft>
            </a:pPr>
            <a:endParaRPr lang="en-GB" sz="1400" b="1"/>
          </a:p>
          <a:p>
            <a:pPr>
              <a:spcAft>
                <a:spcPts val="0"/>
              </a:spcAft>
            </a:pPr>
            <a:endParaRPr lang="en-GB" sz="1400" b="1"/>
          </a:p>
          <a:p>
            <a:pPr>
              <a:spcAft>
                <a:spcPts val="0"/>
              </a:spcAft>
            </a:pPr>
            <a:br>
              <a:rPr lang="en-GB" sz="1400"/>
            </a:br>
            <a:endParaRPr lang="en-GB" sz="1400"/>
          </a:p>
          <a:p>
            <a:endParaRPr lang="en-GB" sz="1600"/>
          </a:p>
          <a:p>
            <a:pPr marL="285750" indent="-285750">
              <a:buFont typeface="Arial" panose="020B0604020202020204" pitchFamily="34" charset="0"/>
              <a:buChar char="•"/>
            </a:pPr>
            <a:endParaRPr lang="en-GB" sz="1600"/>
          </a:p>
          <a:p>
            <a:pPr>
              <a:spcAft>
                <a:spcPts val="0"/>
              </a:spcAft>
            </a:pPr>
            <a:endParaRPr lang="en-GB" sz="1800"/>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a:xfrm>
            <a:off x="792000" y="557795"/>
            <a:ext cx="6444296" cy="396000"/>
          </a:xfrm>
        </p:spPr>
        <p:txBody>
          <a:bodyPr/>
          <a:lstStyle/>
          <a:p>
            <a:r>
              <a:rPr lang="en-GB" sz="1800">
                <a:solidFill>
                  <a:schemeClr val="tx1"/>
                </a:solidFill>
              </a:rPr>
              <a:t>Option 2: </a:t>
            </a:r>
            <a:r>
              <a:rPr lang="en-GB"/>
              <a:t>Write to a local representative</a:t>
            </a:r>
          </a:p>
        </p:txBody>
      </p:sp>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144375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FAF46-1904-B763-188E-83E053FF48D2}"/>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A9DE87A4-342F-1765-D3BB-047C6CAA6448}"/>
              </a:ext>
            </a:extLst>
          </p:cNvPr>
          <p:cNvSpPr>
            <a:spLocks noGrp="1"/>
          </p:cNvSpPr>
          <p:nvPr>
            <p:ph type="body" sz="quarter" idx="11"/>
          </p:nvPr>
        </p:nvSpPr>
        <p:spPr>
          <a:xfrm>
            <a:off x="792000" y="1227123"/>
            <a:ext cx="7956000" cy="3398877"/>
          </a:xfrm>
        </p:spPr>
        <p:txBody>
          <a:bodyPr/>
          <a:lstStyle/>
          <a:p>
            <a:pPr>
              <a:spcAft>
                <a:spcPts val="600"/>
              </a:spcAft>
            </a:pPr>
            <a:r>
              <a:rPr lang="en-GB" sz="1600" b="1">
                <a:solidFill>
                  <a:srgbClr val="CB3B95"/>
                </a:solidFill>
              </a:rPr>
              <a:t>Hearing back</a:t>
            </a:r>
            <a:endParaRPr lang="en-GB" sz="1600"/>
          </a:p>
          <a:p>
            <a:pPr>
              <a:spcAft>
                <a:spcPts val="600"/>
              </a:spcAft>
            </a:pPr>
            <a:r>
              <a:rPr lang="en-GB" sz="1400"/>
              <a:t>You might not hear back straight away. Councillors are busy people, and will get lots of emails. </a:t>
            </a:r>
          </a:p>
          <a:p>
            <a:pPr>
              <a:spcAft>
                <a:spcPts val="600"/>
              </a:spcAft>
            </a:pPr>
            <a:r>
              <a:rPr lang="en-GB" sz="1400"/>
              <a:t>It usually takes a week or two to get a reply. </a:t>
            </a:r>
          </a:p>
          <a:p>
            <a:pPr>
              <a:spcAft>
                <a:spcPts val="600"/>
              </a:spcAft>
            </a:pPr>
            <a:r>
              <a:rPr lang="en-GB" sz="1400"/>
              <a:t>	They might agree with you and tell you what’s already being done, or they might explain why the	change you have suggested can’t happen at the moment. 	</a:t>
            </a:r>
          </a:p>
          <a:p>
            <a:pPr>
              <a:spcAft>
                <a:spcPts val="600"/>
              </a:spcAft>
            </a:pPr>
            <a:r>
              <a:rPr lang="en-GB" sz="1400"/>
              <a:t>	Regardless of their reply, by writing to them, you have demonstrated that you care about your 	local area and want it be as good as possible. </a:t>
            </a:r>
          </a:p>
          <a:p>
            <a:pPr>
              <a:spcAft>
                <a:spcPts val="600"/>
              </a:spcAft>
            </a:pPr>
            <a:r>
              <a:rPr lang="en-GB" sz="1400"/>
              <a:t>	Even if they can’t do anything about your issue at the moment, your letter will provide evidence 	that something needs to change. If enough people write in about the same issue, it will get 	addressed. </a:t>
            </a:r>
          </a:p>
          <a:p>
            <a:pPr>
              <a:spcAft>
                <a:spcPts val="0"/>
              </a:spcAft>
            </a:pPr>
            <a:r>
              <a:rPr lang="en-GB" sz="1400"/>
              <a:t>However, if you haven’t heard back after two weeks you could send them a follow up email. </a:t>
            </a:r>
          </a:p>
          <a:p>
            <a:pPr>
              <a:spcAft>
                <a:spcPts val="0"/>
              </a:spcAft>
            </a:pPr>
            <a:endParaRPr lang="en-GB" sz="1800"/>
          </a:p>
        </p:txBody>
      </p:sp>
      <p:sp>
        <p:nvSpPr>
          <p:cNvPr id="4" name="Text Placeholder 3">
            <a:extLst>
              <a:ext uri="{FF2B5EF4-FFF2-40B4-BE49-F238E27FC236}">
                <a16:creationId xmlns:a16="http://schemas.microsoft.com/office/drawing/2014/main" id="{290FD297-19BC-416B-3154-5DB67034ADD2}"/>
              </a:ext>
            </a:extLst>
          </p:cNvPr>
          <p:cNvSpPr>
            <a:spLocks noGrp="1"/>
          </p:cNvSpPr>
          <p:nvPr>
            <p:ph type="body" sz="quarter" idx="10"/>
          </p:nvPr>
        </p:nvSpPr>
        <p:spPr>
          <a:xfrm>
            <a:off x="792000" y="557795"/>
            <a:ext cx="6444296" cy="396000"/>
          </a:xfrm>
        </p:spPr>
        <p:txBody>
          <a:bodyPr/>
          <a:lstStyle/>
          <a:p>
            <a:r>
              <a:rPr lang="en-GB" sz="1800">
                <a:solidFill>
                  <a:schemeClr val="tx1"/>
                </a:solidFill>
              </a:rPr>
              <a:t>Option 2: </a:t>
            </a:r>
            <a:r>
              <a:rPr lang="en-GB"/>
              <a:t>Write to a local representative</a:t>
            </a:r>
          </a:p>
        </p:txBody>
      </p:sp>
      <p:pic>
        <p:nvPicPr>
          <p:cNvPr id="7" name="Picture 6" descr="Logo&#10;&#10;Description automatically generated">
            <a:extLst>
              <a:ext uri="{FF2B5EF4-FFF2-40B4-BE49-F238E27FC236}">
                <a16:creationId xmlns:a16="http://schemas.microsoft.com/office/drawing/2014/main" id="{36C3FC0D-1D6C-F3B7-EEEB-B81958190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559393847"/>
      </p:ext>
    </p:extLst>
  </p:cSld>
  <p:clrMapOvr>
    <a:masterClrMapping/>
  </p:clrMapOvr>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8dbbb7-6de1-4957-84dd-88d235fe7bc5" xsi:nil="true"/>
    <fca9d648a43b46669eacfabf60a2fbe9 xmlns="eb8dbbb7-6de1-4957-84dd-88d235fe7bc5">
      <Terms xmlns="http://schemas.microsoft.com/office/infopath/2007/PartnerControls"/>
    </fca9d648a43b46669eacfabf60a2fbe9>
    <g98fcb1e41c24d22b7a50d9b68ff167a xmlns="eb8dbbb7-6de1-4957-84dd-88d235fe7bc5">
      <Terms xmlns="http://schemas.microsoft.com/office/infopath/2007/PartnerControls"/>
    </g98fcb1e41c24d22b7a50d9b68ff167a>
    <Project_x0020_ID xmlns="eb8dbbb7-6de1-4957-84dd-88d235fe7bc5" xsi:nil="true"/>
    <lcf76f155ced4ddcb4097134ff3c332f xmlns="33dc2cdd-6b7d-418b-a5f0-1a8dd491c490">
      <Terms xmlns="http://schemas.microsoft.com/office/infopath/2007/PartnerControls"/>
    </lcf76f155ced4ddcb4097134ff3c332f>
    <SharedWithUsers xmlns="77c603a6-d8b6-4ebb-aae9-7299c3131b51">
      <UserInfo>
        <DisplayName/>
        <AccountId xsi:nil="true"/>
        <AccountType/>
      </UserInfo>
    </SharedWithUsers>
  </documentManagement>
</p:properties>
</file>

<file path=customXml/item2.xml><?xml version="1.0" encoding="utf-8"?>
<?mso-contentType ?>
<SharedContentType xmlns="Microsoft.SharePoint.Taxonomy.ContentTypeSync" SourceId="dd3a458f-664c-47e4-8a2d-a299ea1879d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7ED97D63F25FF45BF18FE3DC5C046DB" ma:contentTypeVersion="13" ma:contentTypeDescription="Create a new document." ma:contentTypeScope="" ma:versionID="83cb9281458c3a67adf9aa049a3bc73c">
  <xsd:schema xmlns:xsd="http://www.w3.org/2001/XMLSchema" xmlns:xs="http://www.w3.org/2001/XMLSchema" xmlns:p="http://schemas.microsoft.com/office/2006/metadata/properties" xmlns:ns2="eb8dbbb7-6de1-4957-84dd-88d235fe7bc5" xmlns:ns3="33dc2cdd-6b7d-418b-a5f0-1a8dd491c490" xmlns:ns4="77c603a6-d8b6-4ebb-aae9-7299c3131b51" targetNamespace="http://schemas.microsoft.com/office/2006/metadata/properties" ma:root="true" ma:fieldsID="b5b098e581a673c5302670b98ad4a1fb" ns2:_="" ns3:_="" ns4:_="">
    <xsd:import namespace="eb8dbbb7-6de1-4957-84dd-88d235fe7bc5"/>
    <xsd:import namespace="33dc2cdd-6b7d-418b-a5f0-1a8dd491c490"/>
    <xsd:import namespace="77c603a6-d8b6-4ebb-aae9-7299c3131b51"/>
    <xsd:element name="properties">
      <xsd:complexType>
        <xsd:sequence>
          <xsd:element name="documentManagement">
            <xsd:complexType>
              <xsd:all>
                <xsd:element ref="ns2:g98fcb1e41c24d22b7a50d9b68ff167a" minOccurs="0"/>
                <xsd:element ref="ns2:TaxCatchAll" minOccurs="0"/>
                <xsd:element ref="ns2:TaxCatchAllLabel" minOccurs="0"/>
                <xsd:element ref="ns2:fca9d648a43b46669eacfabf60a2fbe9" minOccurs="0"/>
                <xsd:element ref="ns2:Project_x0020_ID" minOccurs="0"/>
                <xsd:element ref="ns3:MediaServiceMetadata" minOccurs="0"/>
                <xsd:element ref="ns3:MediaServiceFastMetadata" minOccurs="0"/>
                <xsd:element ref="ns3:MediaServiceObjectDetectorVersion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bbb7-6de1-4957-84dd-88d235fe7bc5" elementFormDefault="qualified">
    <xsd:import namespace="http://schemas.microsoft.com/office/2006/documentManagement/types"/>
    <xsd:import namespace="http://schemas.microsoft.com/office/infopath/2007/PartnerControls"/>
    <xsd:element name="g98fcb1e41c24d22b7a50d9b68ff167a" ma:index="8" nillable="true" ma:taxonomy="true" ma:internalName="g98fcb1e41c24d22b7a50d9b68ff167a" ma:taxonomyFieldName="Department_x0020_Field" ma:displayName="Department Field" ma:default="" ma:fieldId="{098fcb1e-41c2-4d22-b7a5-0d9b68ff167a}" ma:taxonomyMulti="true" ma:sspId="dd3a458f-664c-47e4-8a2d-a299ea1879d7" ma:termSetId="7858bf05-adde-4fcb-b1c5-29334efe3f2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44517b8-b575-4580-9f26-3d3d774d7d4f}" ma:internalName="TaxCatchAll" ma:showField="CatchAllData" ma:web="77c603a6-d8b6-4ebb-aae9-7299c3131b5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44517b8-b575-4580-9f26-3d3d774d7d4f}" ma:internalName="TaxCatchAllLabel" ma:readOnly="true" ma:showField="CatchAllDataLabel" ma:web="77c603a6-d8b6-4ebb-aae9-7299c3131b51">
      <xsd:complexType>
        <xsd:complexContent>
          <xsd:extension base="dms:MultiChoiceLookup">
            <xsd:sequence>
              <xsd:element name="Value" type="dms:Lookup" maxOccurs="unbounded" minOccurs="0" nillable="true"/>
            </xsd:sequence>
          </xsd:extension>
        </xsd:complexContent>
      </xsd:complexType>
    </xsd:element>
    <xsd:element name="fca9d648a43b46669eacfabf60a2fbe9" ma:index="12" nillable="true" ma:taxonomy="true" ma:internalName="fca9d648a43b46669eacfabf60a2fbe9" ma:taxonomyFieldName="Location_x0020_Field" ma:displayName="Location Field" ma:default="" ma:fieldId="{fca9d648-a43b-4666-9eac-fabf60a2fbe9}" ma:taxonomyMulti="true" ma:sspId="dd3a458f-664c-47e4-8a2d-a299ea1879d7" ma:termSetId="0f988343-7ceb-4066-9f25-d5edfaa3f0cf" ma:anchorId="00000000-0000-0000-0000-000000000000" ma:open="false" ma:isKeyword="false">
      <xsd:complexType>
        <xsd:sequence>
          <xsd:element ref="pc:Terms" minOccurs="0" maxOccurs="1"/>
        </xsd:sequence>
      </xsd:complexType>
    </xsd:element>
    <xsd:element name="Project_x0020_ID" ma:index="14" nillable="true" ma:displayName="Project ID" ma:default="" ma:internalName="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dc2cdd-6b7d-418b-a5f0-1a8dd491c490"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603a6-d8b6-4ebb-aae9-7299c3131b51"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1082F-9933-4553-9DF8-37A27D32B3A3}">
  <ds:schemaRefs>
    <ds:schemaRef ds:uri="33dc2cdd-6b7d-418b-a5f0-1a8dd491c490"/>
    <ds:schemaRef ds:uri="77c603a6-d8b6-4ebb-aae9-7299c3131b51"/>
    <ds:schemaRef ds:uri="eb8dbbb7-6de1-4957-84dd-88d235fe7b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02E836-82A3-4691-B163-98F0B7864C69}">
  <ds:schemaRefs>
    <ds:schemaRef ds:uri="Microsoft.SharePoint.Taxonomy.ContentTypeSync"/>
  </ds:schemaRefs>
</ds:datastoreItem>
</file>

<file path=customXml/itemProps3.xml><?xml version="1.0" encoding="utf-8"?>
<ds:datastoreItem xmlns:ds="http://schemas.openxmlformats.org/officeDocument/2006/customXml" ds:itemID="{E9E58B43-4393-4268-9605-4EB85EA1BF47}">
  <ds:schemaRefs>
    <ds:schemaRef ds:uri="33dc2cdd-6b7d-418b-a5f0-1a8dd491c490"/>
    <ds:schemaRef ds:uri="77c603a6-d8b6-4ebb-aae9-7299c3131b51"/>
    <ds:schemaRef ds:uri="eb8dbbb7-6de1-4957-84dd-88d235fe7b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C992E69-3295-4AA7-A116-9F8BBC630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10</Slides>
  <Notes>6</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revision>2</cp:revision>
  <dcterms:created xsi:type="dcterms:W3CDTF">2021-06-01T11:54:01Z</dcterms:created>
  <dcterms:modified xsi:type="dcterms:W3CDTF">2023-10-04T15:19:15Z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0x01010027ED97D63F25FF45BF18FE3DC5C046DB</vt:lpwstr>
  </property>
  <property fmtid="{D5CDD505-2E9C-101B-9397-08002B2CF9AE}" pid="3" name="Order">
    <vt:r8>95900</vt:r8>
  </property>
  <property fmtid="{D5CDD505-2E9C-101B-9397-08002B2CF9AE}" pid="4" name="Department Field">
    <vt:lpwstr/>
  </property>
  <property fmtid="{D5CDD505-2E9C-101B-9397-08002B2CF9AE}" pid="5" name="xd_Signature">
    <vt:bool>false</vt:bool>
  </property>
  <property fmtid="{D5CDD505-2E9C-101B-9397-08002B2CF9AE}" pid="6" name="xd_ProgID">
    <vt:lpwstr/>
  </property>
  <property fmtid="{D5CDD505-2E9C-101B-9397-08002B2CF9AE}" pid="7" name="Location Fiel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