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7" r:id="rId2"/>
    <p:sldId id="262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</p:sldIdLst>
  <p:sldSz cx="9144000" cy="5143500" type="screen16x9"/>
  <p:notesSz cx="6858000" cy="9144000"/>
  <p:defaultTextStyle>
    <a:defPPr>
      <a:defRPr lang="en-US"/>
    </a:defPPr>
    <a:lvl1pPr marL="0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311641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623282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934922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1246563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1558204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1869845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2181485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2493126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0" userDrawn="1">
          <p15:clr>
            <a:srgbClr val="A4A3A4"/>
          </p15:clr>
        </p15:guide>
        <p15:guide id="2" pos="49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8" autoAdjust="0"/>
    <p:restoredTop sz="68909" autoAdjust="0"/>
  </p:normalViewPr>
  <p:slideViewPr>
    <p:cSldViewPr>
      <p:cViewPr varScale="1">
        <p:scale>
          <a:sx n="81" d="100"/>
          <a:sy n="81" d="100"/>
        </p:scale>
        <p:origin x="1464" y="90"/>
      </p:cViewPr>
      <p:guideLst>
        <p:guide orient="horz" pos="1470"/>
        <p:guide pos="49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34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1C6F90-E2CA-41C9-A3AD-6BBF12636F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D2A11-7F68-442F-BB14-05A9B59103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6F4A6-FA2F-49F8-9F6C-A9208527ED9C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01DAD7-D28F-4B37-B42C-88DD3E2168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93C62-62E1-4EAF-9351-0FAC79392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F7DC5-5B78-4110-B0CB-5250BA9C9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682CB-2C29-4E1D-B29A-832BD0458710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602B0-FD2B-4A07-B86B-10A2332AB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7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1pPr>
    <a:lvl2pPr marL="311641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2pPr>
    <a:lvl3pPr marL="623282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3pPr>
    <a:lvl4pPr marL="934922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4pPr>
    <a:lvl5pPr marL="1246563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5pPr>
    <a:lvl6pPr marL="1558204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6pPr>
    <a:lvl7pPr marL="1869845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7pPr>
    <a:lvl8pPr marL="2181485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8pPr>
    <a:lvl9pPr marL="2493126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ga-IE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Sleamhnán fáilte le cur in oiriúint do scoileanna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11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7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ga-IE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Spreag do dhaltaí a smaoineamh an bhféadfadh siad dul ar rothar nó ar scúar chun na scoile le linn Sheachtain na Rothaíochta chun na Scoile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684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ga-IE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Spreag do dhaltaí a insint dá dtuismitheoirí nó caomhnóirí faoin Sheachtain na Rothaíochta chun na Scoile le gur féidir leo pleanáil le taisteal go gníomhach chun na scoile.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69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ga-IE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Thig leat M-sheiceáil Sustrans a thaispeáint:https://www.youtube.com/watch?v=4qtx60bcNk0 agus físeán na L-seiceála: https://www.youtube.com/watch?v=hwQL_iorrAg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682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ga-IE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Spreag daltaí le bealach a ghabháil chun na scoile atá sábháilte. Is é a fheadfaidh a bheith i gceist leis seo go roghnóidh siad bealach a bhfuil níos lú tráchta air nó a bhfuil lánaí rothair air. Má tá tú ag glacadh páirte i Seachtain na Rothaíochta chun na Scoile sa gheimhreadh déan cinnte de go bhfuil soilse ar do rothar agus go gcaitheann tú éadaí so-fheicthe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190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ga-IE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Inis do na daltaí faoina thábhachtaí atá sé clogad a chaitheamh nuair atá siad ag úsáid rothair nó scútair.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244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ga-IE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Spreag daltaí le tabhairt ar a gcairde páirt a ghlacadh i Seachtain na Rothaíochta chun na Scoile chomh maith. Thig leo bualadh le chéile ar an bhealach chun na scoile nó a bhainfidh siad an scoil amach.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995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ga-IE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Tá fáilte roimh thuismitheoirí agus caomhnóirí páirt a ghlacadh chomh maith. Déan cinnte de go gcuirfidh tú an póstaer chucu  le teaghlaigh a spreagadh páirt a ghlacadh sa i Seachtain na Rothaíochta chun na Scoile.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158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ga-IE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Úsáid an Treoir ar Ionchuimsitheacht le cuidiú le páistí agus teaghlaigh a bhfuil constaicí orthu roimh an rothaíocht nó an scútáil chun na scoile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37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0" y="4043069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580" y="83264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7B70D6-EBB2-4AC7-BC7A-C4AAF0E2D8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One-line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FECC0D-3B81-4BFB-83D8-C5A4A2D93A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4716103" cy="2931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1pPr>
            <a:lvl2pPr marL="15554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2pPr>
            <a:lvl3pPr marL="311079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3pPr>
            <a:lvl4pPr marL="466618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4pPr>
            <a:lvl5pPr marL="622157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34AB4BF-3AE7-47AE-801A-13332C297E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6136" y="1295400"/>
            <a:ext cx="2952577" cy="2688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6136" y="4166343"/>
            <a:ext cx="2951864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Caption or credit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ECBE77-1ADB-4651-A1CB-98D943838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5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EF331FA-3290-4F13-B48A-6B4BA15FA35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92163" y="1295400"/>
            <a:ext cx="7955837" cy="29321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D1D2505-7FB8-49CC-9369-0D5426E8C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One-line 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25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7956000" cy="293151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1pPr>
            <a:lvl2pPr marL="44129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2pPr>
            <a:lvl3pPr marL="596829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3pPr>
            <a:lvl4pPr marL="752368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4pPr>
            <a:lvl5pPr marL="907907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CE3D723-BCE7-4BD8-9335-C4B6096DC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One-line 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88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4716103" cy="293151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1pPr>
            <a:lvl2pPr marL="44129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2pPr>
            <a:lvl3pPr marL="596829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3pPr>
            <a:lvl4pPr marL="752368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4pPr>
            <a:lvl5pPr marL="907907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8DC942F-021B-40FB-A4FC-0CE3F9400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6136" y="1295401"/>
            <a:ext cx="2952577" cy="2804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One-line heading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6136" y="4166343"/>
            <a:ext cx="2951864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Caption or credit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64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920262-CD62-4982-8CC2-38CB0D2F19F2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1ADB2AF-D221-4E35-AF73-D72B6F1B5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091805-907E-411F-8F67-405448922C9C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A7D6D6-31D4-46DA-8A7F-3429B1F3B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999" y="1295998"/>
            <a:ext cx="6120000" cy="113173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4000" b="1">
                <a:solidFill>
                  <a:schemeClr val="accent3"/>
                </a:solidFill>
                <a:latin typeface="+mj-lt"/>
              </a:defRPr>
            </a:lvl2pPr>
            <a:lvl3pPr marL="311079" indent="0">
              <a:buNone/>
              <a:defRPr sz="4000" b="1">
                <a:solidFill>
                  <a:schemeClr val="accent3"/>
                </a:solidFill>
                <a:latin typeface="+mj-lt"/>
              </a:defRPr>
            </a:lvl3pPr>
            <a:lvl4pPr marL="466618" indent="0">
              <a:buNone/>
              <a:defRPr sz="4000" b="1">
                <a:solidFill>
                  <a:schemeClr val="accent3"/>
                </a:solidFill>
                <a:latin typeface="+mj-lt"/>
              </a:defRPr>
            </a:lvl4pPr>
            <a:lvl5pPr marL="622157" indent="0">
              <a:buNone/>
              <a:defRPr sz="40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Divider slide title over two lines at most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9C5557-11E1-4ADD-809B-6D3924A94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999" y="2808000"/>
            <a:ext cx="6119999" cy="7799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three lines at most.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07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920262-CD62-4982-8CC2-38CB0D2F19F2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1ADB2AF-D221-4E35-AF73-D72B6F1B5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A7D6D6-31D4-46DA-8A7F-3429B1F3B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999" y="1295998"/>
            <a:ext cx="4932129" cy="113173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4000" b="1">
                <a:solidFill>
                  <a:schemeClr val="accent3"/>
                </a:solidFill>
                <a:latin typeface="+mj-lt"/>
              </a:defRPr>
            </a:lvl2pPr>
            <a:lvl3pPr marL="311079" indent="0">
              <a:buNone/>
              <a:defRPr sz="4000" b="1">
                <a:solidFill>
                  <a:schemeClr val="accent3"/>
                </a:solidFill>
                <a:latin typeface="+mj-lt"/>
              </a:defRPr>
            </a:lvl3pPr>
            <a:lvl4pPr marL="466618" indent="0">
              <a:buNone/>
              <a:defRPr sz="4000" b="1">
                <a:solidFill>
                  <a:schemeClr val="accent3"/>
                </a:solidFill>
                <a:latin typeface="+mj-lt"/>
              </a:defRPr>
            </a:lvl4pPr>
            <a:lvl5pPr marL="622157" indent="0">
              <a:buNone/>
              <a:defRPr sz="40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Divider slide title over two lines at most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9C5557-11E1-4ADD-809B-6D3924A94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999" y="2808000"/>
            <a:ext cx="4932129" cy="7799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three lines at most.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8DC942F-021B-40FB-A4FC-0CE3F9400E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64455" y="3869"/>
            <a:ext cx="3279545" cy="51396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0710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ase Stu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737990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One-line 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3B1F631-903C-47E0-9D09-A3381BD85D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000" y="489482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CASE STUDY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5F2A0E-DC51-4491-91D2-673965B4C69A}"/>
              </a:ext>
            </a:extLst>
          </p:cNvPr>
          <p:cNvCxnSpPr>
            <a:cxnSpLocks/>
          </p:cNvCxnSpPr>
          <p:nvPr userDrawn="1"/>
        </p:nvCxnSpPr>
        <p:spPr>
          <a:xfrm>
            <a:off x="792000" y="1296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A33E0D-B8DA-49DA-A554-891A089055DC}"/>
              </a:ext>
            </a:extLst>
          </p:cNvPr>
          <p:cNvCxnSpPr>
            <a:cxnSpLocks/>
          </p:cNvCxnSpPr>
          <p:nvPr userDrawn="1"/>
        </p:nvCxnSpPr>
        <p:spPr>
          <a:xfrm>
            <a:off x="792000" y="4680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C6E3CC65-D2CF-45E2-9521-2DE20E27DC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92000" y="1511845"/>
            <a:ext cx="3456000" cy="2577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240CCFE-7A13-4C12-A84A-D1868D04B6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001" y="1511300"/>
            <a:ext cx="4284056" cy="1019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“Quote text up to four lines”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FD90AA7-9234-45B5-8B43-1AC68127FB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2001" y="3023464"/>
            <a:ext cx="4284056" cy="1420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1pPr>
            <a:lvl2pPr marL="15554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2pPr>
            <a:lvl3pPr marL="311079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3pPr>
            <a:lvl4pPr marL="466618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622157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000" y="2530549"/>
            <a:ext cx="4284056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Speaker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92000" y="4166343"/>
            <a:ext cx="3456000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Caption or credit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14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ase Stu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737990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One-line 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3B1F631-903C-47E0-9D09-A3381BD85D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000" y="489482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CASE STUDY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5F2A0E-DC51-4491-91D2-673965B4C69A}"/>
              </a:ext>
            </a:extLst>
          </p:cNvPr>
          <p:cNvCxnSpPr>
            <a:cxnSpLocks/>
          </p:cNvCxnSpPr>
          <p:nvPr userDrawn="1"/>
        </p:nvCxnSpPr>
        <p:spPr>
          <a:xfrm>
            <a:off x="792000" y="1296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A33E0D-B8DA-49DA-A554-891A089055DC}"/>
              </a:ext>
            </a:extLst>
          </p:cNvPr>
          <p:cNvCxnSpPr>
            <a:cxnSpLocks/>
          </p:cNvCxnSpPr>
          <p:nvPr userDrawn="1"/>
        </p:nvCxnSpPr>
        <p:spPr>
          <a:xfrm>
            <a:off x="792000" y="4680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240CCFE-7A13-4C12-A84A-D1868D04B6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44" y="3131388"/>
            <a:ext cx="4284056" cy="1019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“Quote text up to four lines”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FD90AA7-9234-45B5-8B43-1AC68127FB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001" y="1503446"/>
            <a:ext cx="3491967" cy="2924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1pPr>
            <a:lvl2pPr marL="155540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2pPr>
            <a:lvl3pPr marL="311079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3pPr>
            <a:lvl4pPr marL="466618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622157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GB" noProof="0" dirty="0"/>
              <a:t>Body text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3943" y="4150637"/>
            <a:ext cx="4284056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Speaker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CD92A4B-21BF-4D5C-B6DA-75A37BA90F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3942" y="1503447"/>
            <a:ext cx="4284056" cy="137619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00"/>
            </a:lvl1pPr>
            <a:lvl2pPr marL="155540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2pPr>
            <a:lvl3pPr marL="311079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3pPr>
            <a:lvl4pPr marL="466618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622157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GB" noProof="0" dirty="0"/>
              <a:t>Key facts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42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>
                <a:solidFill>
                  <a:srgbClr val="414042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rgbClr val="414042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97932"/>
            <a:ext cx="1872000" cy="8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82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Tw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415" y="3687078"/>
            <a:ext cx="2039232" cy="11329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bg2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bg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bg2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bg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bg2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bg2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>
                <a:solidFill>
                  <a:schemeClr val="accent4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chemeClr val="accent4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chemeClr val="accent4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chemeClr val="accent4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</a:p>
        </p:txBody>
      </p:sp>
    </p:spTree>
    <p:extLst>
      <p:ext uri="{BB962C8B-B14F-4D97-AF65-F5344CB8AC3E}">
        <p14:creationId xmlns:p14="http://schemas.microsoft.com/office/powerpoint/2010/main" val="4163746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Tw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6" y="3939902"/>
            <a:ext cx="1606704" cy="89261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580" y="83264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 </a:t>
            </a:r>
          </a:p>
        </p:txBody>
      </p:sp>
    </p:spTree>
    <p:extLst>
      <p:ext uri="{BB962C8B-B14F-4D97-AF65-F5344CB8AC3E}">
        <p14:creationId xmlns:p14="http://schemas.microsoft.com/office/powerpoint/2010/main" val="551869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Thre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>
                <a:solidFill>
                  <a:schemeClr val="tx1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chemeClr val="tx1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97932"/>
            <a:ext cx="1871999" cy="8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35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gn-off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>
                <a:solidFill>
                  <a:schemeClr val="tx1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chemeClr val="tx1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97932"/>
            <a:ext cx="1871999" cy="8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64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Thre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1" y="4043069"/>
            <a:ext cx="1461598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671" y="84355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 </a:t>
            </a:r>
          </a:p>
        </p:txBody>
      </p:sp>
    </p:spTree>
    <p:extLst>
      <p:ext uri="{BB962C8B-B14F-4D97-AF65-F5344CB8AC3E}">
        <p14:creationId xmlns:p14="http://schemas.microsoft.com/office/powerpoint/2010/main" val="1752842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Title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1" y="4043069"/>
            <a:ext cx="1461598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671" y="84355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 </a:t>
            </a:r>
          </a:p>
        </p:txBody>
      </p:sp>
    </p:spTree>
    <p:extLst>
      <p:ext uri="{BB962C8B-B14F-4D97-AF65-F5344CB8AC3E}">
        <p14:creationId xmlns:p14="http://schemas.microsoft.com/office/powerpoint/2010/main" val="549517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3069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</a:t>
            </a:r>
          </a:p>
        </p:txBody>
      </p:sp>
    </p:spTree>
    <p:extLst>
      <p:ext uri="{BB962C8B-B14F-4D97-AF65-F5344CB8AC3E}">
        <p14:creationId xmlns:p14="http://schemas.microsoft.com/office/powerpoint/2010/main" val="3259231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Tw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3069"/>
            <a:ext cx="1461600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accent6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9670CDDB-7361-413B-A408-3D47C982A6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</a:t>
            </a:r>
          </a:p>
        </p:txBody>
      </p:sp>
    </p:spTree>
    <p:extLst>
      <p:ext uri="{BB962C8B-B14F-4D97-AF65-F5344CB8AC3E}">
        <p14:creationId xmlns:p14="http://schemas.microsoft.com/office/powerpoint/2010/main" val="2148256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Thre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3069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60433C0A-A5E2-46F3-9C61-7B0EBD95A8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</a:t>
            </a:r>
          </a:p>
        </p:txBody>
      </p:sp>
    </p:spTree>
    <p:extLst>
      <p:ext uri="{BB962C8B-B14F-4D97-AF65-F5344CB8AC3E}">
        <p14:creationId xmlns:p14="http://schemas.microsoft.com/office/powerpoint/2010/main" val="292192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Title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11910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60433C0A-A5E2-46F3-9C61-7B0EBD95A8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</a:t>
            </a:r>
          </a:p>
        </p:txBody>
      </p:sp>
    </p:spTree>
    <p:extLst>
      <p:ext uri="{BB962C8B-B14F-4D97-AF65-F5344CB8AC3E}">
        <p14:creationId xmlns:p14="http://schemas.microsoft.com/office/powerpoint/2010/main" val="1222899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7956000" cy="2931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1pPr>
            <a:lvl2pPr marL="15554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2pPr>
            <a:lvl3pPr marL="311079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3pPr>
            <a:lvl4pPr marL="466618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4pPr>
            <a:lvl5pPr marL="622157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0C1029B-F0F6-494D-AFB5-54468B6CF1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One-line 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ECBE77-1ADB-4651-A1CB-98D943838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4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52" r:id="rId5"/>
    <p:sldLayoutId id="2147483653" r:id="rId6"/>
    <p:sldLayoutId id="2147483654" r:id="rId7"/>
    <p:sldLayoutId id="2147483668" r:id="rId8"/>
    <p:sldLayoutId id="2147483655" r:id="rId9"/>
    <p:sldLayoutId id="2147483656" r:id="rId10"/>
    <p:sldLayoutId id="2147483659" r:id="rId11"/>
    <p:sldLayoutId id="2147483657" r:id="rId12"/>
    <p:sldLayoutId id="2147483658" r:id="rId13"/>
    <p:sldLayoutId id="2147483665" r:id="rId14"/>
    <p:sldLayoutId id="2147483666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9" r:id="rId21"/>
  </p:sldLayoutIdLst>
  <p:hf sldNum="0" hdr="0"/>
  <p:txStyles>
    <p:titleStyle>
      <a:lvl1pPr algn="ctr" defTabSz="311079" rtl="0" eaLnBrk="1" latinLnBrk="0" hangingPunct="1">
        <a:spcBef>
          <a:spcPct val="0"/>
        </a:spcBef>
        <a:buNone/>
        <a:defRPr sz="14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655" indent="-116655" algn="l" defTabSz="311079" rtl="0" eaLnBrk="1" latinLnBrk="0" hangingPunct="1">
        <a:spcBef>
          <a:spcPct val="20000"/>
        </a:spcBef>
        <a:buFont typeface="Arial" pitchFamily="34" charset="0"/>
        <a:buChar char="•"/>
        <a:defRPr sz="1089" kern="1200">
          <a:solidFill>
            <a:schemeClr val="tx1"/>
          </a:solidFill>
          <a:latin typeface="+mn-lt"/>
          <a:ea typeface="+mn-ea"/>
          <a:cs typeface="+mn-cs"/>
        </a:defRPr>
      </a:lvl1pPr>
      <a:lvl2pPr marL="252752" indent="-97212" algn="l" defTabSz="311079" rtl="0" eaLnBrk="1" latinLnBrk="0" hangingPunct="1">
        <a:spcBef>
          <a:spcPct val="20000"/>
        </a:spcBef>
        <a:buFont typeface="Arial" pitchFamily="34" charset="0"/>
        <a:buChar char="–"/>
        <a:defRPr sz="953" kern="1200">
          <a:solidFill>
            <a:schemeClr val="tx1"/>
          </a:solidFill>
          <a:latin typeface="+mn-lt"/>
          <a:ea typeface="+mn-ea"/>
          <a:cs typeface="+mn-cs"/>
        </a:defRPr>
      </a:lvl2pPr>
      <a:lvl3pPr marL="388849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816" kern="1200">
          <a:solidFill>
            <a:schemeClr val="tx1"/>
          </a:solidFill>
          <a:latin typeface="+mn-lt"/>
          <a:ea typeface="+mn-ea"/>
          <a:cs typeface="+mn-cs"/>
        </a:defRPr>
      </a:lvl3pPr>
      <a:lvl4pPr marL="544388" indent="-77770" algn="l" defTabSz="311079" rtl="0" eaLnBrk="1" latinLnBrk="0" hangingPunct="1">
        <a:spcBef>
          <a:spcPct val="20000"/>
        </a:spcBef>
        <a:buFont typeface="Arial" pitchFamily="34" charset="0"/>
        <a:buChar char="–"/>
        <a:defRPr sz="680" kern="1200">
          <a:solidFill>
            <a:schemeClr val="tx1"/>
          </a:solidFill>
          <a:latin typeface="+mn-lt"/>
          <a:ea typeface="+mn-ea"/>
          <a:cs typeface="+mn-cs"/>
        </a:defRPr>
      </a:lvl4pPr>
      <a:lvl5pPr marL="699927" indent="-77770" algn="l" defTabSz="311079" rtl="0" eaLnBrk="1" latinLnBrk="0" hangingPunct="1">
        <a:spcBef>
          <a:spcPct val="20000"/>
        </a:spcBef>
        <a:buFont typeface="Arial" pitchFamily="34" charset="0"/>
        <a:buChar char="»"/>
        <a:defRPr sz="680" kern="1200">
          <a:solidFill>
            <a:schemeClr val="tx1"/>
          </a:solidFill>
          <a:latin typeface="+mn-lt"/>
          <a:ea typeface="+mn-ea"/>
          <a:cs typeface="+mn-cs"/>
        </a:defRPr>
      </a:lvl5pPr>
      <a:lvl6pPr marL="855467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6pPr>
      <a:lvl7pPr marL="1011006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7pPr>
      <a:lvl8pPr marL="1166546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8pPr>
      <a:lvl9pPr marL="1322085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1pPr>
      <a:lvl2pPr marL="155539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2pPr>
      <a:lvl3pPr marL="311079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3pPr>
      <a:lvl4pPr marL="466618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4pPr>
      <a:lvl5pPr marL="622158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5pPr>
      <a:lvl6pPr marL="777697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6pPr>
      <a:lvl7pPr marL="933237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7pPr>
      <a:lvl8pPr marL="1088776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8pPr>
      <a:lvl9pPr marL="1244316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0">
            <a:extLst>
              <a:ext uri="{FF2B5EF4-FFF2-40B4-BE49-F238E27FC236}">
                <a16:creationId xmlns:a16="http://schemas.microsoft.com/office/drawing/2014/main" id="{CF368368-2442-8E2A-A172-2393C69DB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" r="103"/>
          <a:stretch>
            <a:fillRect/>
          </a:stretch>
        </p:blipFill>
        <p:spPr>
          <a:xfrm>
            <a:off x="4824512" y="-38250"/>
            <a:ext cx="4392000" cy="5220000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9C58AAE-E524-85E7-4DE0-52C03AD369BD}"/>
              </a:ext>
            </a:extLst>
          </p:cNvPr>
          <p:cNvSpPr txBox="1">
            <a:spLocks/>
          </p:cNvSpPr>
          <p:nvPr/>
        </p:nvSpPr>
        <p:spPr>
          <a:xfrm>
            <a:off x="684510" y="48351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311079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4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55540" indent="0" algn="l" defTabSz="311079" rtl="0" eaLnBrk="1" latinLnBrk="0" hangingPunct="1">
              <a:lnSpc>
                <a:spcPts val="3900"/>
              </a:lnSpc>
              <a:spcBef>
                <a:spcPts val="0"/>
              </a:spcBef>
              <a:buFont typeface="Arial" pitchFamily="34" charset="0"/>
              <a:buNone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311079" indent="0" algn="l" defTabSz="311079" rtl="0" eaLnBrk="1" latinLnBrk="0" hangingPunct="1">
              <a:lnSpc>
                <a:spcPts val="3900"/>
              </a:lnSpc>
              <a:spcBef>
                <a:spcPts val="0"/>
              </a:spcBef>
              <a:buFont typeface="Arial" pitchFamily="34" charset="0"/>
              <a:buNone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466618" indent="0" algn="l" defTabSz="311079" rtl="0" eaLnBrk="1" latinLnBrk="0" hangingPunct="1">
              <a:lnSpc>
                <a:spcPts val="3900"/>
              </a:lnSpc>
              <a:spcBef>
                <a:spcPts val="0"/>
              </a:spcBef>
              <a:buFont typeface="Arial" pitchFamily="34" charset="0"/>
              <a:buNone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622157" indent="0" algn="l" defTabSz="311079" rtl="0" eaLnBrk="1" latinLnBrk="0" hangingPunct="1">
              <a:lnSpc>
                <a:spcPts val="3900"/>
              </a:lnSpc>
              <a:spcBef>
                <a:spcPts val="0"/>
              </a:spcBef>
              <a:buFont typeface="Arial" pitchFamily="34" charset="0"/>
              <a:buNone/>
              <a:defRPr sz="35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855467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100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54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2085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ga-IE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Tá ____________ ag glacadh páirte i Seachtain na Rothaíochta chun na Scoile</a:t>
            </a:r>
            <a:endParaRPr lang="en-GB" altLang="en-US" sz="3600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E681E6ED-4E90-060D-CEA4-63646C9387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79" y="4505417"/>
            <a:ext cx="487356" cy="58482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FFD14C6-D11B-2065-76D2-57B6DD380C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69" y="4558673"/>
            <a:ext cx="1052688" cy="584827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C4F7147-7EEE-290E-79E6-DFEEB591AB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96" y="2571751"/>
            <a:ext cx="4083524" cy="199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3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C007CF-8ACB-4921-B28A-159130754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5656" y="9924"/>
            <a:ext cx="6642736" cy="588160"/>
          </a:xfrm>
        </p:spPr>
        <p:txBody>
          <a:bodyPr/>
          <a:lstStyle/>
          <a:p>
            <a:r>
              <a:rPr lang="ga-IE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Spreag do theaghlach le páirt a ghlacadh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627A0F-2274-97F3-6745-DF0E430E4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31130"/>
            <a:ext cx="5975803" cy="39838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8C9AD8-1505-7B1E-7F03-5390D5D593FE}"/>
              </a:ext>
            </a:extLst>
          </p:cNvPr>
          <p:cNvSpPr/>
          <p:nvPr/>
        </p:nvSpPr>
        <p:spPr>
          <a:xfrm>
            <a:off x="5508104" y="470482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>
                <a:solidFill>
                  <a:schemeClr val="bg2"/>
                </a:solidFill>
                <a:latin typeface="+mn-lt"/>
              </a:rPr>
              <a:t>©</a:t>
            </a:r>
            <a:r>
              <a:rPr lang="en-GB" sz="800" dirty="0">
                <a:latin typeface="+mn-lt"/>
              </a:rPr>
              <a:t>2020, Chris Foster,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2575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C007CF-8ACB-4921-B28A-159130754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0632" y="63119"/>
            <a:ext cx="6642736" cy="588160"/>
          </a:xfrm>
        </p:spPr>
        <p:txBody>
          <a:bodyPr/>
          <a:lstStyle/>
          <a:p>
            <a:r>
              <a:rPr lang="ga-IE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Níl tú cinnte faoi rud éigin? Cuir ceist ar mhúinteoir.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6A3667-AF84-7DA6-9913-89D93E5ACD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18247"/>
            <a:ext cx="5760640" cy="38332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DEA8CD-9DC4-EB02-804E-864A14D075BF}"/>
              </a:ext>
            </a:extLst>
          </p:cNvPr>
          <p:cNvSpPr txBox="1"/>
          <p:nvPr/>
        </p:nvSpPr>
        <p:spPr>
          <a:xfrm>
            <a:off x="5356465" y="4602978"/>
            <a:ext cx="46237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+mn-lt"/>
              </a:rPr>
              <a:t>©2019, Paul Tanner,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24216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C007CF-8ACB-4921-B28A-159130754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561" y="698879"/>
            <a:ext cx="3600400" cy="1636911"/>
          </a:xfrm>
        </p:spPr>
        <p:txBody>
          <a:bodyPr/>
          <a:lstStyle/>
          <a:p>
            <a:r>
              <a:rPr lang="ga-IE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Bain sult as agus ádh mór!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650AC4-BF80-3F2F-0ED5-13B468F5EA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12" y="991916"/>
            <a:ext cx="3423689" cy="38778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A91DE8-11CF-C6B5-E00D-8F1706934008}"/>
              </a:ext>
            </a:extLst>
          </p:cNvPr>
          <p:cNvSpPr/>
          <p:nvPr/>
        </p:nvSpPr>
        <p:spPr>
          <a:xfrm>
            <a:off x="5879744" y="486972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>
                <a:latin typeface="+mn-lt"/>
              </a:rPr>
              <a:t>©2021, </a:t>
            </a:r>
            <a:r>
              <a:rPr lang="en-GB" sz="800" dirty="0" err="1">
                <a:latin typeface="+mn-lt"/>
              </a:rPr>
              <a:t>Kois</a:t>
            </a:r>
            <a:r>
              <a:rPr lang="en-GB" sz="800" dirty="0">
                <a:latin typeface="+mn-lt"/>
              </a:rPr>
              <a:t> Miah,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4183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89370-B016-442D-8DC3-B236ADD5B8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1510" y="1521552"/>
            <a:ext cx="3563976" cy="2931513"/>
          </a:xfrm>
        </p:spPr>
        <p:txBody>
          <a:bodyPr/>
          <a:lstStyle/>
          <a:p>
            <a:r>
              <a:rPr lang="ga-IE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 é atá i Seachtain na Rothaíochta chun na Scoile imeacht seachtaine mar a mbaineann daltaí, teaghlaigh agus múinteoirí triail as rothaíocht nó scútáil chun na scoile</a:t>
            </a:r>
            <a:endParaRPr lang="es-ES" dirty="0"/>
          </a:p>
          <a:p>
            <a:r>
              <a:rPr lang="ga-IE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Feicfimis cá mhéad duine is féidir linn a chur ag rothaíocht agus ag scútáil!</a:t>
            </a:r>
            <a:endParaRPr lang="es-E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C007CF-8ACB-4921-B28A-159130754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163" y="557213"/>
            <a:ext cx="5616575" cy="396875"/>
          </a:xfrm>
        </p:spPr>
        <p:txBody>
          <a:bodyPr/>
          <a:lstStyle/>
          <a:p>
            <a:r>
              <a:rPr lang="ga-IE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Cad é atá ann?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AE88E-9DD3-F7C3-19FB-6EBE44F34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221" y="1194824"/>
            <a:ext cx="4392488" cy="29259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B6188B-6F59-51E7-D4AF-7DE05F380794}"/>
              </a:ext>
            </a:extLst>
          </p:cNvPr>
          <p:cNvSpPr/>
          <p:nvPr/>
        </p:nvSpPr>
        <p:spPr>
          <a:xfrm>
            <a:off x="7020272" y="4120787"/>
            <a:ext cx="23762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latin typeface="+mn-lt"/>
              </a:rPr>
              <a:t>©2021, </a:t>
            </a:r>
            <a:r>
              <a:rPr lang="en-GB" sz="800" dirty="0" err="1">
                <a:latin typeface="+mn-lt"/>
              </a:rPr>
              <a:t>Kois</a:t>
            </a:r>
            <a:r>
              <a:rPr lang="en-GB" sz="800" dirty="0">
                <a:latin typeface="+mn-lt"/>
              </a:rPr>
              <a:t> Miah,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2185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89370-B016-442D-8DC3-B236ADD5B8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3563976" cy="2931513"/>
          </a:xfrm>
        </p:spPr>
        <p:txBody>
          <a:bodyPr/>
          <a:lstStyle/>
          <a:p>
            <a:r>
              <a:rPr lang="ga-IE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 iomaí sin tairbhe a bhaineann le bheith gníomhach ar an bhealach chun na scoile, mar shampla: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Níos mó fuinnimh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Cuidiú leis an timpeallacht trí thuras a dhéanamh ar bhealach seachas i ngluaisteán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Feabhas a chur ar an cháilíocht aeir i do cheantar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Trácht a laghdú timpeall na scoile</a:t>
            </a:r>
            <a:endParaRPr lang="es-E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C007CF-8ACB-4921-B28A-159130754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560" y="683680"/>
            <a:ext cx="5616575" cy="396875"/>
          </a:xfrm>
        </p:spPr>
        <p:txBody>
          <a:bodyPr/>
          <a:lstStyle/>
          <a:p>
            <a:r>
              <a:rPr lang="ga-IE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Cad chuige dul ar rothar nó ar scútar chun na scoile?</a:t>
            </a:r>
            <a:endParaRPr lang="en-GB" dirty="0"/>
          </a:p>
        </p:txBody>
      </p:sp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0311F3EF-6149-179C-5C78-1F1C9B270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95999"/>
            <a:ext cx="4377150" cy="29163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348C45-D65E-9FAE-B7D6-3712846A7F03}"/>
              </a:ext>
            </a:extLst>
          </p:cNvPr>
          <p:cNvSpPr/>
          <p:nvPr/>
        </p:nvSpPr>
        <p:spPr>
          <a:xfrm>
            <a:off x="7669762" y="4212359"/>
            <a:ext cx="136447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800" dirty="0">
                <a:latin typeface="+mn-lt"/>
              </a:rPr>
              <a:t>© 2017, Jonathan </a:t>
            </a:r>
            <a:r>
              <a:rPr lang="en-GB" sz="800" dirty="0" err="1">
                <a:latin typeface="+mn-lt"/>
              </a:rPr>
              <a:t>Bewley</a:t>
            </a:r>
            <a:endParaRPr lang="en-GB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441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C007CF-8ACB-4921-B28A-159130754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5153" y="133807"/>
            <a:ext cx="5861273" cy="843802"/>
          </a:xfrm>
        </p:spPr>
        <p:txBody>
          <a:bodyPr/>
          <a:lstStyle/>
          <a:p>
            <a:r>
              <a:rPr lang="ga-IE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Cad é mar is féidir liom dul ar rothar nó ar scútar chun na scoile?</a:t>
            </a:r>
            <a:endParaRPr lang="en-GB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5E640E-D8AC-71E7-7A40-597F1CDF1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41" y="977609"/>
            <a:ext cx="5616576" cy="37304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89C8AA-B968-57A8-7D5F-EA49DCF207D3}"/>
              </a:ext>
            </a:extLst>
          </p:cNvPr>
          <p:cNvSpPr/>
          <p:nvPr/>
        </p:nvSpPr>
        <p:spPr>
          <a:xfrm>
            <a:off x="6287506" y="4668308"/>
            <a:ext cx="9557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latin typeface="+mn-lt"/>
              </a:rPr>
              <a:t>©2015, Sustrans</a:t>
            </a:r>
          </a:p>
        </p:txBody>
      </p:sp>
    </p:spTree>
    <p:extLst>
      <p:ext uri="{BB962C8B-B14F-4D97-AF65-F5344CB8AC3E}">
        <p14:creationId xmlns:p14="http://schemas.microsoft.com/office/powerpoint/2010/main" val="362726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C007CF-8ACB-4921-B28A-159130754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1680" y="132056"/>
            <a:ext cx="6642736" cy="588160"/>
          </a:xfrm>
        </p:spPr>
        <p:txBody>
          <a:bodyPr/>
          <a:lstStyle/>
          <a:p>
            <a:r>
              <a:rPr lang="ga-IE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Iarr ar thuismitheoir nó ar chaomhnóir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F12568-224C-D765-AA7C-80E1C9F24F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96103"/>
            <a:ext cx="5731893" cy="3821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28D2BE-9FD5-2C16-731D-B95E6BA97951}"/>
              </a:ext>
            </a:extLst>
          </p:cNvPr>
          <p:cNvSpPr txBox="1"/>
          <p:nvPr/>
        </p:nvSpPr>
        <p:spPr>
          <a:xfrm>
            <a:off x="5652120" y="4677807"/>
            <a:ext cx="22916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+mn-lt"/>
              </a:rPr>
              <a:t>©2021, </a:t>
            </a:r>
            <a:r>
              <a:rPr lang="en-GB" sz="800" dirty="0" err="1">
                <a:latin typeface="+mn-lt"/>
              </a:rPr>
              <a:t>Kois</a:t>
            </a:r>
            <a:r>
              <a:rPr lang="en-GB" sz="800" dirty="0">
                <a:latin typeface="+mn-lt"/>
              </a:rPr>
              <a:t> Miah,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50600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C007CF-8ACB-4921-B28A-159130754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1600" y="-328783"/>
            <a:ext cx="7316578" cy="955130"/>
          </a:xfrm>
        </p:spPr>
        <p:txBody>
          <a:bodyPr/>
          <a:lstStyle/>
          <a:p>
            <a:r>
              <a:rPr lang="ga-IE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Seiceáil go bhfuil do rothar nó scútar sábháilte le húsáid</a:t>
            </a:r>
            <a:endParaRPr lang="en-GB" sz="2800" dirty="0"/>
          </a:p>
        </p:txBody>
      </p:sp>
      <p:pic>
        <p:nvPicPr>
          <p:cNvPr id="5" name="Picture 4" descr="A picture containing person, hand&#10;&#10;Description automatically generated">
            <a:extLst>
              <a:ext uri="{FF2B5EF4-FFF2-40B4-BE49-F238E27FC236}">
                <a16:creationId xmlns:a16="http://schemas.microsoft.com/office/drawing/2014/main" id="{9CC68817-9914-9B86-8490-7BE1666FB4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70732"/>
            <a:ext cx="4176464" cy="422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76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C007CF-8ACB-4921-B28A-159130754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5696" y="109850"/>
            <a:ext cx="6642736" cy="588160"/>
          </a:xfrm>
        </p:spPr>
        <p:txBody>
          <a:bodyPr/>
          <a:lstStyle/>
          <a:p>
            <a:r>
              <a:rPr lang="ga-IE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Roghnaigh bealach taistil sábháilte</a:t>
            </a:r>
            <a:endParaRPr lang="en-GB" sz="3200" dirty="0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29737C61-1497-E011-7AA3-6C40296F7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23" y="913454"/>
            <a:ext cx="5438557" cy="36257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735BDD-8512-2072-E9FB-613BA031FADF}"/>
              </a:ext>
            </a:extLst>
          </p:cNvPr>
          <p:cNvSpPr/>
          <p:nvPr/>
        </p:nvSpPr>
        <p:spPr>
          <a:xfrm>
            <a:off x="5727804" y="4539158"/>
            <a:ext cx="136447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800" dirty="0">
                <a:latin typeface="+mn-lt"/>
              </a:rPr>
              <a:t>© 2017, Jonathan </a:t>
            </a:r>
            <a:r>
              <a:rPr lang="en-GB" sz="800" dirty="0" err="1">
                <a:latin typeface="+mn-lt"/>
              </a:rPr>
              <a:t>Bewley</a:t>
            </a:r>
            <a:endParaRPr lang="en-GB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1835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C007CF-8ACB-4921-B28A-159130754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7784" y="4056"/>
            <a:ext cx="6642736" cy="588160"/>
          </a:xfrm>
        </p:spPr>
        <p:txBody>
          <a:bodyPr/>
          <a:lstStyle/>
          <a:p>
            <a:r>
              <a:rPr lang="ga-IE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Cuir ort do chlogad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BE0DE-4065-6366-03DA-832710542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218" y="787419"/>
            <a:ext cx="5723308" cy="38117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64EAEC-4A53-850C-8A88-C7C6C0013E2A}"/>
              </a:ext>
            </a:extLst>
          </p:cNvPr>
          <p:cNvSpPr/>
          <p:nvPr/>
        </p:nvSpPr>
        <p:spPr>
          <a:xfrm>
            <a:off x="6328720" y="4578902"/>
            <a:ext cx="11368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latin typeface="+mn-lt"/>
              </a:rPr>
              <a:t>© J </a:t>
            </a:r>
            <a:r>
              <a:rPr lang="en-GB" sz="800" dirty="0" err="1">
                <a:latin typeface="+mn-lt"/>
              </a:rPr>
              <a:t>Bewley</a:t>
            </a:r>
            <a:r>
              <a:rPr lang="en-GB" sz="800" dirty="0">
                <a:latin typeface="+mn-lt"/>
              </a:rPr>
              <a:t>/Sustrans</a:t>
            </a:r>
          </a:p>
        </p:txBody>
      </p:sp>
    </p:spTree>
    <p:extLst>
      <p:ext uri="{BB962C8B-B14F-4D97-AF65-F5344CB8AC3E}">
        <p14:creationId xmlns:p14="http://schemas.microsoft.com/office/powerpoint/2010/main" val="3468298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C007CF-8ACB-4921-B28A-159130754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5320" y="92672"/>
            <a:ext cx="6642736" cy="588160"/>
          </a:xfrm>
        </p:spPr>
        <p:txBody>
          <a:bodyPr/>
          <a:lstStyle/>
          <a:p>
            <a:r>
              <a:rPr lang="ga-IE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Buail le cairde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8FFA3D-6E1E-BA9B-ED1D-3C650FE905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13885"/>
            <a:ext cx="5615837" cy="37438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2B7CE5-B259-4F1C-2970-843C01FB4B26}"/>
              </a:ext>
            </a:extLst>
          </p:cNvPr>
          <p:cNvSpPr/>
          <p:nvPr/>
        </p:nvSpPr>
        <p:spPr>
          <a:xfrm>
            <a:off x="5076056" y="454130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>
                <a:solidFill>
                  <a:schemeClr val="bg2"/>
                </a:solidFill>
                <a:latin typeface="+mn-lt"/>
              </a:rPr>
              <a:t>©</a:t>
            </a:r>
            <a:r>
              <a:rPr lang="en-GB" sz="800" dirty="0">
                <a:latin typeface="+mn-lt"/>
              </a:rPr>
              <a:t>2017, Jonathan </a:t>
            </a:r>
            <a:r>
              <a:rPr lang="en-GB" sz="800" dirty="0" err="1">
                <a:latin typeface="+mn-lt"/>
              </a:rPr>
              <a:t>Bewley</a:t>
            </a:r>
            <a:r>
              <a:rPr lang="en-GB" sz="800" dirty="0">
                <a:latin typeface="+mn-lt"/>
              </a:rPr>
              <a:t>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31315648"/>
      </p:ext>
    </p:extLst>
  </p:cSld>
  <p:clrMapOvr>
    <a:masterClrMapping/>
  </p:clrMapOvr>
</p:sld>
</file>

<file path=ppt/theme/theme1.xml><?xml version="1.0" encoding="utf-8"?>
<a:theme xmlns:a="http://schemas.openxmlformats.org/drawingml/2006/main" name="Sustrans PowerPoint Theme">
  <a:themeElements>
    <a:clrScheme name="Sustrans">
      <a:dk1>
        <a:srgbClr val="414042"/>
      </a:dk1>
      <a:lt1>
        <a:sysClr val="window" lastClr="FFFFFF"/>
      </a:lt1>
      <a:dk2>
        <a:srgbClr val="C0D631"/>
      </a:dk2>
      <a:lt2>
        <a:srgbClr val="FFFFFF"/>
      </a:lt2>
      <a:accent1>
        <a:srgbClr val="A39A94"/>
      </a:accent1>
      <a:accent2>
        <a:srgbClr val="009BA7"/>
      </a:accent2>
      <a:accent3>
        <a:srgbClr val="253773"/>
      </a:accent3>
      <a:accent4>
        <a:srgbClr val="7FD2EA"/>
      </a:accent4>
      <a:accent5>
        <a:srgbClr val="FFCF41"/>
      </a:accent5>
      <a:accent6>
        <a:srgbClr val="506E5A"/>
      </a:accent6>
      <a:hlink>
        <a:srgbClr val="414042"/>
      </a:hlink>
      <a:folHlink>
        <a:srgbClr val="4140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with guidelines.potx" id="{234CDD8E-C811-4303-B561-8D1DB61570AA}" vid="{B13AB005-C240-4DC0-BC2E-866CFDAC10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6829DA49C0EF4EA2CEE84F7D25F053" ma:contentTypeVersion="10" ma:contentTypeDescription="Create a new document." ma:contentTypeScope="" ma:versionID="ef95322cdb32915f3e868f54d835518f">
  <xsd:schema xmlns:xsd="http://www.w3.org/2001/XMLSchema" xmlns:xs="http://www.w3.org/2001/XMLSchema" xmlns:p="http://schemas.microsoft.com/office/2006/metadata/properties" xmlns:ns2="e0e556b6-597c-48d5-96d3-0913bc0fe15d" xmlns:ns3="9f5c8ee4-b307-4670-a55e-c2bf2540d442" targetNamespace="http://schemas.microsoft.com/office/2006/metadata/properties" ma:root="true" ma:fieldsID="e399b8a5adf41e35c381a815d98a0227" ns2:_="" ns3:_="">
    <xsd:import namespace="e0e556b6-597c-48d5-96d3-0913bc0fe15d"/>
    <xsd:import namespace="9f5c8ee4-b307-4670-a55e-c2bf2540d4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556b6-597c-48d5-96d3-0913bc0fe1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dd3a458f-664c-47e4-8a2d-a299ea1879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5c8ee4-b307-4670-a55e-c2bf2540d4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e556b6-597c-48d5-96d3-0913bc0fe15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1EB2E29-9EF6-40E5-8DD0-5F3B63BB539C}"/>
</file>

<file path=customXml/itemProps2.xml><?xml version="1.0" encoding="utf-8"?>
<ds:datastoreItem xmlns:ds="http://schemas.openxmlformats.org/officeDocument/2006/customXml" ds:itemID="{D189B266-7B15-4D74-9389-99D5C6B3549E}"/>
</file>

<file path=customXml/itemProps3.xml><?xml version="1.0" encoding="utf-8"?>
<ds:datastoreItem xmlns:ds="http://schemas.openxmlformats.org/officeDocument/2006/customXml" ds:itemID="{3FAF6A99-2395-40C6-A922-FACD2F817EED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68</TotalTime>
  <Words>566</Words>
  <Application>Microsoft Office PowerPoint</Application>
  <PresentationFormat>On-screen Show (16:9)</PresentationFormat>
  <Paragraphs>48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Arial Regular</vt:lpstr>
      <vt:lpstr>Calibri</vt:lpstr>
      <vt:lpstr>Wingdings</vt:lpstr>
      <vt:lpstr>Sustrans PowerPoint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Sustrans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 Elworthy</dc:creator>
  <cp:lastModifiedBy>Meg Elworthy</cp:lastModifiedBy>
  <cp:revision>10</cp:revision>
  <dcterms:created xsi:type="dcterms:W3CDTF">2022-08-18T15:19:38Z</dcterms:created>
  <dcterms:modified xsi:type="dcterms:W3CDTF">2022-08-29T15:08:21Z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0x010100F76829DA49C0EF4EA2CEE84F7D25F053</vt:lpwstr>
  </property>
</Properties>
</file>