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13"/>
  </p:notesMasterIdLst>
  <p:sldIdLst>
    <p:sldId id="267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470">
          <p15:clr>
            <a:srgbClr val="A4A3A4"/>
          </p15:clr>
        </p15:guide>
        <p15:guide id="2" pos="49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2C7BDA5-9EE0-4247-A810-5837070850B6}">
  <a:tblStyle styleId="{A2C7BDA5-9EE0-4247-A810-5837070850B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470"/>
        <p:guide pos="49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295665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traveltime.com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McGyONofhi4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sz="818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Ffigurau'n dangos canrannau'r plant sy'n teithio i'r ysgol yn y DU yn defnyddio'r dull teithio hwn. Anogwch y disgyblion i ddyfalu pa ffigwr sy'n priodi gyda phob dull teithio.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5015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sz="818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Ffynhonnell yr adnoddau yw</a:t>
            </a:r>
            <a:r>
              <a:rPr lang="en-GB" dirty="0"/>
              <a:t>: https://www.ethnicity-facts-figures.service.gov.uk/culture-and-community/transport/travel-to-school/latest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6104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818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Disgyblion</a:t>
            </a:r>
            <a:r>
              <a:rPr lang="en-GB" sz="818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818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GB" sz="818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818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ddefnyddio</a:t>
            </a:r>
            <a:r>
              <a:rPr lang="en-GB" sz="818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818" b="0" i="0" u="sng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  <a:hlinkClick r:id="rId3"/>
              </a:rPr>
              <a:t>https://app.traveltime.com/</a:t>
            </a:r>
            <a:r>
              <a:rPr lang="en-GB" sz="818" b="0" i="0" u="sng" strike="noStrike" cap="none" baseline="0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818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GB" sz="818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818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ganfod</a:t>
            </a:r>
            <a:r>
              <a:rPr lang="en-GB" sz="818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 </a:t>
            </a:r>
            <a:r>
              <a:rPr lang="en-GB" sz="818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</a:t>
            </a:r>
            <a:r>
              <a:rPr lang="en-GB" sz="818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bell y gallant </a:t>
            </a:r>
            <a:r>
              <a:rPr lang="en-GB" sz="818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fynd</a:t>
            </a:r>
            <a:r>
              <a:rPr lang="en-GB" sz="818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818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o’r</a:t>
            </a:r>
            <a:r>
              <a:rPr lang="en-GB" sz="818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818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ysgol</a:t>
            </a:r>
            <a:r>
              <a:rPr lang="en-GB" sz="818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818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mewn</a:t>
            </a:r>
            <a:r>
              <a:rPr lang="en-GB" sz="818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818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taith</a:t>
            </a:r>
            <a:r>
              <a:rPr lang="en-GB" sz="818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10 </a:t>
            </a:r>
            <a:r>
              <a:rPr lang="en-GB" sz="818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munud</a:t>
            </a:r>
            <a:r>
              <a:rPr lang="en-GB" sz="818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ac </a:t>
            </a:r>
            <a:r>
              <a:rPr lang="en-GB" sz="818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yna</a:t>
            </a:r>
            <a:r>
              <a:rPr lang="en-GB" sz="818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818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beicio</a:t>
            </a:r>
            <a:r>
              <a:rPr lang="en-GB" sz="818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am 10 </a:t>
            </a:r>
            <a:r>
              <a:rPr lang="en-GB" sz="818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munud</a:t>
            </a:r>
            <a:r>
              <a:rPr lang="en-GB" sz="818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lang="en-GB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29476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sz="818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Dangoswch y fideo ar gymdogaethau 15 munud i'r disgyblion.</a:t>
            </a:r>
            <a:r>
              <a:rPr lang="en-GB" dirty="0"/>
              <a:t>: </a:t>
            </a:r>
            <a:r>
              <a:rPr lang="en-GB" sz="818" b="0" i="0" u="sng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  <a:hlinkClick r:id="rId3"/>
              </a:rPr>
              <a:t>https://youtu.be/McGyONofhi4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6352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Title Slide - Style Two">
  <p:cSld name="Photo Title Slide - Style Two">
    <p:bg>
      <p:bgPr>
        <a:solidFill>
          <a:schemeClr val="accent3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oogle Shape;44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2376" y="3939902"/>
            <a:ext cx="1606704" cy="892613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8"/>
          <p:cNvSpPr>
            <a:spLocks noGrp="1"/>
          </p:cNvSpPr>
          <p:nvPr>
            <p:ph type="pic" idx="2"/>
          </p:nvPr>
        </p:nvSpPr>
        <p:spPr>
          <a:xfrm>
            <a:off x="4824512" y="-38250"/>
            <a:ext cx="4392000" cy="52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91"/>
              </a:spcBef>
              <a:spcAft>
                <a:spcPts val="0"/>
              </a:spcAft>
              <a:buClr>
                <a:schemeClr val="lt1"/>
              </a:buClr>
              <a:buSzPts val="953"/>
              <a:buFont typeface="Arial"/>
              <a:buChar char="–"/>
              <a:defRPr sz="953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63"/>
              </a:spcBef>
              <a:spcAft>
                <a:spcPts val="0"/>
              </a:spcAft>
              <a:buClr>
                <a:schemeClr val="lt1"/>
              </a:buClr>
              <a:buSzPts val="816"/>
              <a:buFont typeface="Arial"/>
              <a:buChar char="•"/>
              <a:defRPr sz="816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–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»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8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803580" y="832648"/>
            <a:ext cx="3634979" cy="1595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3"/>
          </p:nvPr>
        </p:nvSpPr>
        <p:spPr>
          <a:xfrm>
            <a:off x="803275" y="2571750"/>
            <a:ext cx="3635375" cy="792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 Slide">
  <p:cSld name="Divider Slide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8"/>
          <p:cNvSpPr txBox="1">
            <a:spLocks noGrp="1"/>
          </p:cNvSpPr>
          <p:nvPr>
            <p:ph type="body" idx="1"/>
          </p:nvPr>
        </p:nvSpPr>
        <p:spPr>
          <a:xfrm>
            <a:off x="792163" y="4626000"/>
            <a:ext cx="5615837" cy="177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7" name="Google Shape;107;p18"/>
          <p:cNvSpPr txBox="1"/>
          <p:nvPr/>
        </p:nvSpPr>
        <p:spPr>
          <a:xfrm>
            <a:off x="8028384" y="4510071"/>
            <a:ext cx="719616" cy="293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31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310" b="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8"/>
          <p:cNvSpPr txBox="1">
            <a:spLocks noGrp="1"/>
          </p:cNvSpPr>
          <p:nvPr>
            <p:ph type="body" idx="2"/>
          </p:nvPr>
        </p:nvSpPr>
        <p:spPr>
          <a:xfrm>
            <a:off x="791999" y="1295998"/>
            <a:ext cx="6120000" cy="1131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" name="Google Shape;109;p18"/>
          <p:cNvSpPr txBox="1">
            <a:spLocks noGrp="1"/>
          </p:cNvSpPr>
          <p:nvPr>
            <p:ph type="body" idx="3"/>
          </p:nvPr>
        </p:nvSpPr>
        <p:spPr>
          <a:xfrm>
            <a:off x="791999" y="2808000"/>
            <a:ext cx="6119999" cy="779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10" name="Google Shape;110;p18"/>
          <p:cNvPicPr preferRelativeResize="0"/>
          <p:nvPr/>
        </p:nvPicPr>
        <p:blipFill rotWithShape="1">
          <a:blip r:embed="rId2">
            <a:alphaModFix/>
          </a:blip>
          <a:srcRect b="7714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vider Slide">
  <p:cSld name="1_Divider Slide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9"/>
          <p:cNvSpPr txBox="1">
            <a:spLocks noGrp="1"/>
          </p:cNvSpPr>
          <p:nvPr>
            <p:ph type="body" idx="1"/>
          </p:nvPr>
        </p:nvSpPr>
        <p:spPr>
          <a:xfrm>
            <a:off x="792163" y="4626000"/>
            <a:ext cx="5615837" cy="177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4" name="Google Shape;114;p19"/>
          <p:cNvSpPr txBox="1">
            <a:spLocks noGrp="1"/>
          </p:cNvSpPr>
          <p:nvPr>
            <p:ph type="body" idx="2"/>
          </p:nvPr>
        </p:nvSpPr>
        <p:spPr>
          <a:xfrm>
            <a:off x="791999" y="1295998"/>
            <a:ext cx="4932129" cy="1131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5" name="Google Shape;115;p19"/>
          <p:cNvSpPr txBox="1">
            <a:spLocks noGrp="1"/>
          </p:cNvSpPr>
          <p:nvPr>
            <p:ph type="body" idx="3"/>
          </p:nvPr>
        </p:nvSpPr>
        <p:spPr>
          <a:xfrm>
            <a:off x="791999" y="2808000"/>
            <a:ext cx="4932129" cy="779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Google Shape;116;p19"/>
          <p:cNvSpPr>
            <a:spLocks noGrp="1"/>
          </p:cNvSpPr>
          <p:nvPr>
            <p:ph type="pic" idx="4"/>
          </p:nvPr>
        </p:nvSpPr>
        <p:spPr>
          <a:xfrm>
            <a:off x="5864455" y="3869"/>
            <a:ext cx="3279545" cy="5139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218"/>
              </a:spcBef>
              <a:spcAft>
                <a:spcPts val="0"/>
              </a:spcAft>
              <a:buClr>
                <a:schemeClr val="dk1"/>
              </a:buClr>
              <a:buSzPts val="1089"/>
              <a:buFont typeface="Arial"/>
              <a:buNone/>
              <a:defRPr sz="108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91"/>
              </a:spcBef>
              <a:spcAft>
                <a:spcPts val="0"/>
              </a:spcAft>
              <a:buClr>
                <a:schemeClr val="dk1"/>
              </a:buClr>
              <a:buSzPts val="953"/>
              <a:buFont typeface="Arial"/>
              <a:buChar char="–"/>
              <a:defRPr sz="95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63"/>
              </a:spcBef>
              <a:spcAft>
                <a:spcPts val="0"/>
              </a:spcAft>
              <a:buClr>
                <a:schemeClr val="dk1"/>
              </a:buClr>
              <a:buSzPts val="816"/>
              <a:buFont typeface="Arial"/>
              <a:buChar char="•"/>
              <a:defRPr sz="81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–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»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Case Study Slide">
  <p:cSld name="Photo Case Study Slide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0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0"/>
          <p:cNvSpPr txBox="1">
            <a:spLocks noGrp="1"/>
          </p:cNvSpPr>
          <p:nvPr>
            <p:ph type="body" idx="1"/>
          </p:nvPr>
        </p:nvSpPr>
        <p:spPr>
          <a:xfrm>
            <a:off x="792000" y="737990"/>
            <a:ext cx="5616000" cy="215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0" name="Google Shape;120;p20"/>
          <p:cNvSpPr txBox="1">
            <a:spLocks noGrp="1"/>
          </p:cNvSpPr>
          <p:nvPr>
            <p:ph type="body" idx="2"/>
          </p:nvPr>
        </p:nvSpPr>
        <p:spPr>
          <a:xfrm>
            <a:off x="792000" y="489482"/>
            <a:ext cx="5616000" cy="215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21" name="Google Shape;121;p20"/>
          <p:cNvCxnSpPr/>
          <p:nvPr/>
        </p:nvCxnSpPr>
        <p:spPr>
          <a:xfrm>
            <a:off x="792000" y="1296000"/>
            <a:ext cx="7956000" cy="0"/>
          </a:xfrm>
          <a:prstGeom prst="straightConnector1">
            <a:avLst/>
          </a:prstGeom>
          <a:noFill/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2" name="Google Shape;122;p20"/>
          <p:cNvCxnSpPr/>
          <p:nvPr/>
        </p:nvCxnSpPr>
        <p:spPr>
          <a:xfrm>
            <a:off x="792000" y="4680000"/>
            <a:ext cx="7956000" cy="0"/>
          </a:xfrm>
          <a:prstGeom prst="straightConnector1">
            <a:avLst/>
          </a:prstGeom>
          <a:noFill/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3" name="Google Shape;123;p20"/>
          <p:cNvSpPr>
            <a:spLocks noGrp="1"/>
          </p:cNvSpPr>
          <p:nvPr>
            <p:ph type="pic" idx="3"/>
          </p:nvPr>
        </p:nvSpPr>
        <p:spPr>
          <a:xfrm>
            <a:off x="5292000" y="1511845"/>
            <a:ext cx="3456000" cy="2577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218"/>
              </a:spcBef>
              <a:spcAft>
                <a:spcPts val="0"/>
              </a:spcAft>
              <a:buClr>
                <a:schemeClr val="dk1"/>
              </a:buClr>
              <a:buSzPts val="1089"/>
              <a:buFont typeface="Arial"/>
              <a:buNone/>
              <a:defRPr sz="108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91"/>
              </a:spcBef>
              <a:spcAft>
                <a:spcPts val="0"/>
              </a:spcAft>
              <a:buClr>
                <a:schemeClr val="dk1"/>
              </a:buClr>
              <a:buSzPts val="953"/>
              <a:buFont typeface="Arial"/>
              <a:buChar char="–"/>
              <a:defRPr sz="95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63"/>
              </a:spcBef>
              <a:spcAft>
                <a:spcPts val="0"/>
              </a:spcAft>
              <a:buClr>
                <a:schemeClr val="dk1"/>
              </a:buClr>
              <a:buSzPts val="816"/>
              <a:buFont typeface="Arial"/>
              <a:buChar char="•"/>
              <a:defRPr sz="81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–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»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4" name="Google Shape;124;p20"/>
          <p:cNvSpPr txBox="1">
            <a:spLocks noGrp="1"/>
          </p:cNvSpPr>
          <p:nvPr>
            <p:ph type="body" idx="4"/>
          </p:nvPr>
        </p:nvSpPr>
        <p:spPr>
          <a:xfrm>
            <a:off x="792001" y="1511300"/>
            <a:ext cx="4284056" cy="101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5" name="Google Shape;125;p20"/>
          <p:cNvSpPr txBox="1">
            <a:spLocks noGrp="1"/>
          </p:cNvSpPr>
          <p:nvPr>
            <p:ph type="body" idx="5"/>
          </p:nvPr>
        </p:nvSpPr>
        <p:spPr>
          <a:xfrm>
            <a:off x="792001" y="3023464"/>
            <a:ext cx="4284056" cy="1420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6" name="Google Shape;126;p20"/>
          <p:cNvSpPr txBox="1">
            <a:spLocks noGrp="1"/>
          </p:cNvSpPr>
          <p:nvPr>
            <p:ph type="body" idx="6"/>
          </p:nvPr>
        </p:nvSpPr>
        <p:spPr>
          <a:xfrm>
            <a:off x="792000" y="2530549"/>
            <a:ext cx="4284056" cy="277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7" name="Google Shape;127;p20"/>
          <p:cNvSpPr txBox="1">
            <a:spLocks noGrp="1"/>
          </p:cNvSpPr>
          <p:nvPr>
            <p:ph type="body" idx="7"/>
          </p:nvPr>
        </p:nvSpPr>
        <p:spPr>
          <a:xfrm>
            <a:off x="5292000" y="4166343"/>
            <a:ext cx="3456000" cy="277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28" name="Google Shape;128;p20"/>
          <p:cNvPicPr preferRelativeResize="0"/>
          <p:nvPr/>
        </p:nvPicPr>
        <p:blipFill rotWithShape="1">
          <a:blip r:embed="rId2">
            <a:alphaModFix/>
          </a:blip>
          <a:srcRect b="7714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Case Study Slide">
  <p:cSld name="Text Case Study Slide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1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21"/>
          <p:cNvSpPr txBox="1">
            <a:spLocks noGrp="1"/>
          </p:cNvSpPr>
          <p:nvPr>
            <p:ph type="body" idx="1"/>
          </p:nvPr>
        </p:nvSpPr>
        <p:spPr>
          <a:xfrm>
            <a:off x="792000" y="737990"/>
            <a:ext cx="5616000" cy="215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2" name="Google Shape;132;p21"/>
          <p:cNvSpPr txBox="1">
            <a:spLocks noGrp="1"/>
          </p:cNvSpPr>
          <p:nvPr>
            <p:ph type="body" idx="2"/>
          </p:nvPr>
        </p:nvSpPr>
        <p:spPr>
          <a:xfrm>
            <a:off x="792000" y="489482"/>
            <a:ext cx="5616000" cy="215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33" name="Google Shape;133;p21"/>
          <p:cNvCxnSpPr/>
          <p:nvPr/>
        </p:nvCxnSpPr>
        <p:spPr>
          <a:xfrm>
            <a:off x="792000" y="1296000"/>
            <a:ext cx="7956000" cy="0"/>
          </a:xfrm>
          <a:prstGeom prst="straightConnector1">
            <a:avLst/>
          </a:prstGeom>
          <a:noFill/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4" name="Google Shape;134;p21"/>
          <p:cNvCxnSpPr/>
          <p:nvPr/>
        </p:nvCxnSpPr>
        <p:spPr>
          <a:xfrm>
            <a:off x="792000" y="4680000"/>
            <a:ext cx="7956000" cy="0"/>
          </a:xfrm>
          <a:prstGeom prst="straightConnector1">
            <a:avLst/>
          </a:prstGeom>
          <a:noFill/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5" name="Google Shape;135;p21"/>
          <p:cNvSpPr txBox="1">
            <a:spLocks noGrp="1"/>
          </p:cNvSpPr>
          <p:nvPr>
            <p:ph type="body" idx="3"/>
          </p:nvPr>
        </p:nvSpPr>
        <p:spPr>
          <a:xfrm>
            <a:off x="4463944" y="3131388"/>
            <a:ext cx="4284056" cy="101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6" name="Google Shape;136;p21"/>
          <p:cNvSpPr txBox="1">
            <a:spLocks noGrp="1"/>
          </p:cNvSpPr>
          <p:nvPr>
            <p:ph type="body" idx="4"/>
          </p:nvPr>
        </p:nvSpPr>
        <p:spPr>
          <a:xfrm>
            <a:off x="792001" y="1503446"/>
            <a:ext cx="3491967" cy="292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35714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35714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35714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35714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7" name="Google Shape;137;p21"/>
          <p:cNvSpPr txBox="1">
            <a:spLocks noGrp="1"/>
          </p:cNvSpPr>
          <p:nvPr>
            <p:ph type="body" idx="5"/>
          </p:nvPr>
        </p:nvSpPr>
        <p:spPr>
          <a:xfrm>
            <a:off x="4463943" y="4150637"/>
            <a:ext cx="4284056" cy="277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8" name="Google Shape;138;p21"/>
          <p:cNvSpPr txBox="1">
            <a:spLocks noGrp="1"/>
          </p:cNvSpPr>
          <p:nvPr>
            <p:ph type="body" idx="6"/>
          </p:nvPr>
        </p:nvSpPr>
        <p:spPr>
          <a:xfrm>
            <a:off x="4463942" y="1503447"/>
            <a:ext cx="4284056" cy="13761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35714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35714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35714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35714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39" name="Google Shape;139;p21"/>
          <p:cNvPicPr preferRelativeResize="0"/>
          <p:nvPr/>
        </p:nvPicPr>
        <p:blipFill rotWithShape="1">
          <a:blip r:embed="rId2">
            <a:alphaModFix/>
          </a:blip>
          <a:srcRect b="7714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gn-off Slide - Style One">
  <p:cSld name="Sign-off Slide - Style One">
    <p:bg>
      <p:bgPr>
        <a:solidFill>
          <a:schemeClr val="dk2"/>
        </a:solid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2"/>
          <p:cNvSpPr txBox="1"/>
          <p:nvPr/>
        </p:nvSpPr>
        <p:spPr>
          <a:xfrm>
            <a:off x="809953" y="639637"/>
            <a:ext cx="4098047" cy="2868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48">
                <a:solidFill>
                  <a:srgbClr val="414042"/>
                </a:solidFill>
                <a:latin typeface="Arial"/>
                <a:ea typeface="Arial"/>
                <a:cs typeface="Arial"/>
                <a:sym typeface="Arial"/>
              </a:rPr>
              <a:t>Sustrans is the charity making it easier for people to walk and cycle.</a:t>
            </a:r>
            <a:endParaRPr/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48">
              <a:solidFill>
                <a:srgbClr val="41404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48">
                <a:solidFill>
                  <a:srgbClr val="414042"/>
                </a:solidFill>
                <a:latin typeface="Arial"/>
                <a:ea typeface="Arial"/>
                <a:cs typeface="Arial"/>
                <a:sym typeface="Arial"/>
              </a:rPr>
              <a:t>We connect people and places, create liveable neighbourhoods, transform the school run and deliver a happier, healthier commute.</a:t>
            </a:r>
            <a:endParaRPr/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48">
              <a:solidFill>
                <a:srgbClr val="41404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48">
                <a:solidFill>
                  <a:srgbClr val="414042"/>
                </a:solidFill>
                <a:latin typeface="Arial"/>
                <a:ea typeface="Arial"/>
                <a:cs typeface="Arial"/>
                <a:sym typeface="Arial"/>
              </a:rPr>
              <a:t>Join us on our journey.</a:t>
            </a:r>
            <a:endParaRPr/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48">
              <a:solidFill>
                <a:srgbClr val="41404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2"/>
          <p:cNvSpPr txBox="1"/>
          <p:nvPr/>
        </p:nvSpPr>
        <p:spPr>
          <a:xfrm>
            <a:off x="809953" y="3993158"/>
            <a:ext cx="5118047" cy="513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50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48" b="1">
                <a:solidFill>
                  <a:srgbClr val="414042"/>
                </a:solidFill>
                <a:latin typeface="Arial"/>
                <a:ea typeface="Arial"/>
                <a:cs typeface="Arial"/>
                <a:sym typeface="Arial"/>
              </a:rPr>
              <a:t>www.sustrans.org.uk</a:t>
            </a:r>
            <a:endParaRPr/>
          </a:p>
          <a:p>
            <a:pPr marL="0" marR="0" lvl="0" indent="0" algn="l" rtl="0">
              <a:lnSpc>
                <a:spcPct val="12506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48" b="1">
              <a:solidFill>
                <a:srgbClr val="41404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2"/>
          <p:cNvSpPr txBox="1"/>
          <p:nvPr/>
        </p:nvSpPr>
        <p:spPr>
          <a:xfrm>
            <a:off x="792000" y="4410550"/>
            <a:ext cx="5118046" cy="275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414042"/>
                </a:solidFill>
                <a:latin typeface="Arial"/>
                <a:ea typeface="Arial"/>
                <a:cs typeface="Arial"/>
                <a:sym typeface="Arial"/>
              </a:rPr>
              <a:t>Registered Charity No. 326550 (England and Wales) SC039263 (Scotland)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414042"/>
                </a:solidFill>
                <a:latin typeface="Arial"/>
                <a:ea typeface="Arial"/>
                <a:cs typeface="Arial"/>
                <a:sym typeface="Arial"/>
              </a:rPr>
              <a:t>VAT Registration No. 416740656.</a:t>
            </a:r>
            <a:endParaRPr sz="800">
              <a:solidFill>
                <a:srgbClr val="41404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5" name="Google Shape;145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804248" y="3797932"/>
            <a:ext cx="1872000" cy="8885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gn-off Slide - Style Two">
  <p:cSld name="Sign-off Slide - Style Two">
    <p:bg>
      <p:bgPr>
        <a:solidFill>
          <a:schemeClr val="accent3"/>
        </a:soli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36415" y="3687078"/>
            <a:ext cx="2039232" cy="1132907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3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3"/>
          <p:cNvSpPr txBox="1"/>
          <p:nvPr/>
        </p:nvSpPr>
        <p:spPr>
          <a:xfrm>
            <a:off x="809953" y="639637"/>
            <a:ext cx="4098047" cy="2868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48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Sustrans is the charity making it easier for people to walk and cycle.</a:t>
            </a:r>
            <a:endParaRPr/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48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48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We connect people and places, create liveable neighbourhoods, transform the school run and deliver a happier, healthier commute.</a:t>
            </a:r>
            <a:endParaRPr/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48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48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Join us on our journey.</a:t>
            </a:r>
            <a:endParaRPr/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48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3"/>
          <p:cNvSpPr txBox="1"/>
          <p:nvPr/>
        </p:nvSpPr>
        <p:spPr>
          <a:xfrm>
            <a:off x="809953" y="3993158"/>
            <a:ext cx="5118047" cy="513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50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48" b="1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www.sustrans.org.uk</a:t>
            </a:r>
            <a:endParaRPr/>
          </a:p>
          <a:p>
            <a:pPr marL="0" marR="0" lvl="0" indent="0" algn="l" rtl="0">
              <a:lnSpc>
                <a:spcPct val="12506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48" b="1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3"/>
          <p:cNvSpPr txBox="1"/>
          <p:nvPr/>
        </p:nvSpPr>
        <p:spPr>
          <a:xfrm>
            <a:off x="792000" y="4410550"/>
            <a:ext cx="5118046" cy="275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Registered Charity No. 326550 (England and Wales) SC039263 (Scotland)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VAT Registration No. 416740656.</a:t>
            </a:r>
            <a:endParaRPr sz="800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gn-off Slide - Style Three">
  <p:cSld name="Sign-off Slide - Style Three">
    <p:bg>
      <p:bgPr>
        <a:solidFill>
          <a:schemeClr val="accent2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4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4"/>
          <p:cNvSpPr txBox="1"/>
          <p:nvPr/>
        </p:nvSpPr>
        <p:spPr>
          <a:xfrm>
            <a:off x="809953" y="639637"/>
            <a:ext cx="4098047" cy="2868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48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Sustrans is the charity making it easier for people to walk and cycle.</a:t>
            </a:r>
            <a:endParaRPr/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48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48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We connect people and places, create liveable neighbourhoods, transform the school run and deliver a happier, healthier commute.</a:t>
            </a:r>
            <a:endParaRPr/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48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48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Join us on our journey.</a:t>
            </a:r>
            <a:endParaRPr/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48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4"/>
          <p:cNvSpPr txBox="1"/>
          <p:nvPr/>
        </p:nvSpPr>
        <p:spPr>
          <a:xfrm>
            <a:off x="809953" y="3993158"/>
            <a:ext cx="5118047" cy="513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50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48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www.sustrans.org.uk</a:t>
            </a:r>
            <a:endParaRPr/>
          </a:p>
          <a:p>
            <a:pPr marL="0" marR="0" lvl="0" indent="0" algn="l" rtl="0">
              <a:lnSpc>
                <a:spcPct val="12506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48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4"/>
          <p:cNvSpPr txBox="1"/>
          <p:nvPr/>
        </p:nvSpPr>
        <p:spPr>
          <a:xfrm>
            <a:off x="792000" y="4410550"/>
            <a:ext cx="5118046" cy="275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Registered Charity No. 326550 (England and Wales) SC039263 (Scotland)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VAT Registration No. 416740656.</a:t>
            </a:r>
            <a:endParaRPr sz="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7" name="Google Shape;157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804248" y="3797932"/>
            <a:ext cx="1871999" cy="888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Title Slide - Style Three">
  <p:cSld name="Photo Title Slide - Style Three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>
            <a:spLocks noGrp="1"/>
          </p:cNvSpPr>
          <p:nvPr>
            <p:ph type="pic" idx="2"/>
          </p:nvPr>
        </p:nvSpPr>
        <p:spPr>
          <a:xfrm>
            <a:off x="4824512" y="-38250"/>
            <a:ext cx="4392000" cy="52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91"/>
              </a:spcBef>
              <a:spcAft>
                <a:spcPts val="0"/>
              </a:spcAft>
              <a:buClr>
                <a:schemeClr val="lt1"/>
              </a:buClr>
              <a:buSzPts val="953"/>
              <a:buFont typeface="Arial"/>
              <a:buChar char="–"/>
              <a:defRPr sz="953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63"/>
              </a:spcBef>
              <a:spcAft>
                <a:spcPts val="0"/>
              </a:spcAft>
              <a:buClr>
                <a:schemeClr val="lt1"/>
              </a:buClr>
              <a:buSzPts val="816"/>
              <a:buFont typeface="Arial"/>
              <a:buChar char="•"/>
              <a:defRPr sz="816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–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»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9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2" name="Google Shape;5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03581" y="4043069"/>
            <a:ext cx="1461598" cy="693748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9"/>
          <p:cNvSpPr txBox="1">
            <a:spLocks noGrp="1"/>
          </p:cNvSpPr>
          <p:nvPr>
            <p:ph type="body" idx="1"/>
          </p:nvPr>
        </p:nvSpPr>
        <p:spPr>
          <a:xfrm>
            <a:off x="803671" y="843558"/>
            <a:ext cx="3634979" cy="1595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3"/>
          </p:nvPr>
        </p:nvSpPr>
        <p:spPr>
          <a:xfrm>
            <a:off x="803275" y="2571750"/>
            <a:ext cx="3635375" cy="792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Photo Title Slide - Style Three">
  <p:cSld name="1_Photo Title Slide - Style Three">
    <p:bg>
      <p:bgPr>
        <a:solidFill>
          <a:schemeClr val="lt2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>
            <a:spLocks noGrp="1"/>
          </p:cNvSpPr>
          <p:nvPr>
            <p:ph type="pic" idx="2"/>
          </p:nvPr>
        </p:nvSpPr>
        <p:spPr>
          <a:xfrm>
            <a:off x="4824512" y="-38250"/>
            <a:ext cx="4392000" cy="52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91"/>
              </a:spcBef>
              <a:spcAft>
                <a:spcPts val="0"/>
              </a:spcAft>
              <a:buClr>
                <a:schemeClr val="dk1"/>
              </a:buClr>
              <a:buSzPts val="953"/>
              <a:buFont typeface="Arial"/>
              <a:buChar char="–"/>
              <a:defRPr sz="95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63"/>
              </a:spcBef>
              <a:spcAft>
                <a:spcPts val="0"/>
              </a:spcAft>
              <a:buClr>
                <a:schemeClr val="dk1"/>
              </a:buClr>
              <a:buSzPts val="816"/>
              <a:buFont typeface="Arial"/>
              <a:buChar char="•"/>
              <a:defRPr sz="81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–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»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10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8" name="Google Shape;58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03581" y="4043069"/>
            <a:ext cx="1461598" cy="693748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0"/>
          <p:cNvSpPr txBox="1">
            <a:spLocks noGrp="1"/>
          </p:cNvSpPr>
          <p:nvPr>
            <p:ph type="body" idx="1"/>
          </p:nvPr>
        </p:nvSpPr>
        <p:spPr>
          <a:xfrm>
            <a:off x="803671" y="843558"/>
            <a:ext cx="3634979" cy="1595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3"/>
          </p:nvPr>
        </p:nvSpPr>
        <p:spPr>
          <a:xfrm>
            <a:off x="803275" y="2571750"/>
            <a:ext cx="3635375" cy="792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Title Slide - Style One">
  <p:cSld name="Text Title Slide - Style One">
    <p:bg>
      <p:bgPr>
        <a:solidFill>
          <a:schemeClr val="dk1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3" name="Google Shape;6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6296" y="4043069"/>
            <a:ext cx="1461600" cy="693749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792000" y="864000"/>
            <a:ext cx="5076000" cy="18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Arial"/>
              <a:buNone/>
              <a:defRPr sz="47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body" idx="2"/>
          </p:nvPr>
        </p:nvSpPr>
        <p:spPr>
          <a:xfrm>
            <a:off x="792000" y="2931789"/>
            <a:ext cx="5087275" cy="792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Title Slide - Style Two">
  <p:cSld name="Text Title Slide - Style Two">
    <p:bg>
      <p:bgPr>
        <a:solidFill>
          <a:schemeClr val="dk2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8" name="Google Shape;6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6296" y="4043069"/>
            <a:ext cx="1461600" cy="693748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2"/>
          <p:cNvSpPr txBox="1">
            <a:spLocks noGrp="1"/>
          </p:cNvSpPr>
          <p:nvPr>
            <p:ph type="body" idx="1"/>
          </p:nvPr>
        </p:nvSpPr>
        <p:spPr>
          <a:xfrm>
            <a:off x="792000" y="864000"/>
            <a:ext cx="5076000" cy="18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700"/>
              <a:buFont typeface="Arial"/>
              <a:buNone/>
              <a:defRPr sz="4700" b="1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2"/>
          </p:nvPr>
        </p:nvSpPr>
        <p:spPr>
          <a:xfrm>
            <a:off x="792000" y="2931789"/>
            <a:ext cx="5087275" cy="792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Title Slide - Style Three">
  <p:cSld name="Text Title Slide - Style Three">
    <p:bg>
      <p:bgPr>
        <a:solidFill>
          <a:schemeClr val="accent2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3" name="Google Shape;73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6296" y="4043069"/>
            <a:ext cx="1461600" cy="693749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3"/>
          <p:cNvSpPr txBox="1">
            <a:spLocks noGrp="1"/>
          </p:cNvSpPr>
          <p:nvPr>
            <p:ph type="body" idx="1"/>
          </p:nvPr>
        </p:nvSpPr>
        <p:spPr>
          <a:xfrm>
            <a:off x="792000" y="864000"/>
            <a:ext cx="5076000" cy="18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Arial"/>
              <a:buNone/>
              <a:defRPr sz="47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body" idx="2"/>
          </p:nvPr>
        </p:nvSpPr>
        <p:spPr>
          <a:xfrm>
            <a:off x="792000" y="2931789"/>
            <a:ext cx="5087275" cy="792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Slide">
  <p:cSld name="Table Slide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5"/>
          <p:cNvSpPr txBox="1">
            <a:spLocks noGrp="1"/>
          </p:cNvSpPr>
          <p:nvPr>
            <p:ph type="body" idx="1"/>
          </p:nvPr>
        </p:nvSpPr>
        <p:spPr>
          <a:xfrm>
            <a:off x="792163" y="4626000"/>
            <a:ext cx="5615837" cy="177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Google Shape;84;p15"/>
          <p:cNvSpPr txBox="1"/>
          <p:nvPr/>
        </p:nvSpPr>
        <p:spPr>
          <a:xfrm>
            <a:off x="8028384" y="4510071"/>
            <a:ext cx="719616" cy="293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31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310" b="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5"/>
          <p:cNvSpPr>
            <a:spLocks noGrp="1"/>
          </p:cNvSpPr>
          <p:nvPr>
            <p:ph type="tbl" idx="2"/>
          </p:nvPr>
        </p:nvSpPr>
        <p:spPr>
          <a:xfrm>
            <a:off x="792163" y="1295400"/>
            <a:ext cx="7955837" cy="2932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15"/>
          <p:cNvSpPr txBox="1">
            <a:spLocks noGrp="1"/>
          </p:cNvSpPr>
          <p:nvPr>
            <p:ph type="body" idx="3"/>
          </p:nvPr>
        </p:nvSpPr>
        <p:spPr>
          <a:xfrm>
            <a:off x="792000" y="557795"/>
            <a:ext cx="56160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87" name="Google Shape;87;p15"/>
          <p:cNvPicPr preferRelativeResize="0"/>
          <p:nvPr/>
        </p:nvPicPr>
        <p:blipFill rotWithShape="1">
          <a:blip r:embed="rId2">
            <a:alphaModFix/>
          </a:blip>
          <a:srcRect b="7714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 Slide">
  <p:cSld name="Bullet Slide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6"/>
          <p:cNvSpPr txBox="1">
            <a:spLocks noGrp="1"/>
          </p:cNvSpPr>
          <p:nvPr>
            <p:ph type="body" idx="1"/>
          </p:nvPr>
        </p:nvSpPr>
        <p:spPr>
          <a:xfrm>
            <a:off x="792163" y="4626000"/>
            <a:ext cx="5615837" cy="177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Google Shape;91;p16"/>
          <p:cNvSpPr txBox="1"/>
          <p:nvPr/>
        </p:nvSpPr>
        <p:spPr>
          <a:xfrm>
            <a:off x="8028384" y="4510071"/>
            <a:ext cx="719616" cy="293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31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310" b="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6"/>
          <p:cNvSpPr txBox="1">
            <a:spLocks noGrp="1"/>
          </p:cNvSpPr>
          <p:nvPr>
            <p:ph type="body" idx="2"/>
          </p:nvPr>
        </p:nvSpPr>
        <p:spPr>
          <a:xfrm>
            <a:off x="792000" y="1295999"/>
            <a:ext cx="7956000" cy="293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 Black"/>
              <a:buChar char="–"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 Black"/>
              <a:buChar char="–"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65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 Black"/>
              <a:buChar char="–"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65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 Black"/>
              <a:buChar char="–"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65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 Black"/>
              <a:buChar char="–"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Google Shape;93;p16"/>
          <p:cNvSpPr txBox="1">
            <a:spLocks noGrp="1"/>
          </p:cNvSpPr>
          <p:nvPr>
            <p:ph type="body" idx="3"/>
          </p:nvPr>
        </p:nvSpPr>
        <p:spPr>
          <a:xfrm>
            <a:off x="792000" y="557795"/>
            <a:ext cx="56160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94" name="Google Shape;94;p16"/>
          <p:cNvPicPr preferRelativeResize="0"/>
          <p:nvPr/>
        </p:nvPicPr>
        <p:blipFill rotWithShape="1">
          <a:blip r:embed="rId2">
            <a:alphaModFix/>
          </a:blip>
          <a:srcRect b="7714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 Slide with Photo">
  <p:cSld name="Bullet Slide with Photo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7"/>
          <p:cNvSpPr txBox="1">
            <a:spLocks noGrp="1"/>
          </p:cNvSpPr>
          <p:nvPr>
            <p:ph type="body" idx="1"/>
          </p:nvPr>
        </p:nvSpPr>
        <p:spPr>
          <a:xfrm>
            <a:off x="792163" y="4626000"/>
            <a:ext cx="5615837" cy="177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" name="Google Shape;98;p17"/>
          <p:cNvSpPr txBox="1"/>
          <p:nvPr/>
        </p:nvSpPr>
        <p:spPr>
          <a:xfrm>
            <a:off x="8028384" y="4510071"/>
            <a:ext cx="719616" cy="293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31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310" b="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7"/>
          <p:cNvSpPr txBox="1">
            <a:spLocks noGrp="1"/>
          </p:cNvSpPr>
          <p:nvPr>
            <p:ph type="body" idx="2"/>
          </p:nvPr>
        </p:nvSpPr>
        <p:spPr>
          <a:xfrm>
            <a:off x="792000" y="1295999"/>
            <a:ext cx="4716103" cy="293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 Black"/>
              <a:buChar char="–"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 Black"/>
              <a:buChar char="–"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65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 Black"/>
              <a:buChar char="–"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65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 Black"/>
              <a:buChar char="–"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65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 Black"/>
              <a:buChar char="–"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" name="Google Shape;100;p17"/>
          <p:cNvSpPr>
            <a:spLocks noGrp="1"/>
          </p:cNvSpPr>
          <p:nvPr>
            <p:ph type="pic" idx="3"/>
          </p:nvPr>
        </p:nvSpPr>
        <p:spPr>
          <a:xfrm>
            <a:off x="5796136" y="1295401"/>
            <a:ext cx="2952577" cy="2804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218"/>
              </a:spcBef>
              <a:spcAft>
                <a:spcPts val="0"/>
              </a:spcAft>
              <a:buClr>
                <a:schemeClr val="dk1"/>
              </a:buClr>
              <a:buSzPts val="1089"/>
              <a:buFont typeface="Arial"/>
              <a:buNone/>
              <a:defRPr sz="108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91"/>
              </a:spcBef>
              <a:spcAft>
                <a:spcPts val="0"/>
              </a:spcAft>
              <a:buClr>
                <a:schemeClr val="dk1"/>
              </a:buClr>
              <a:buSzPts val="953"/>
              <a:buFont typeface="Arial"/>
              <a:buChar char="–"/>
              <a:defRPr sz="95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63"/>
              </a:spcBef>
              <a:spcAft>
                <a:spcPts val="0"/>
              </a:spcAft>
              <a:buClr>
                <a:schemeClr val="dk1"/>
              </a:buClr>
              <a:buSzPts val="816"/>
              <a:buFont typeface="Arial"/>
              <a:buChar char="•"/>
              <a:defRPr sz="81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–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»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Google Shape;101;p17"/>
          <p:cNvSpPr txBox="1">
            <a:spLocks noGrp="1"/>
          </p:cNvSpPr>
          <p:nvPr>
            <p:ph type="body" idx="4"/>
          </p:nvPr>
        </p:nvSpPr>
        <p:spPr>
          <a:xfrm>
            <a:off x="792000" y="557795"/>
            <a:ext cx="56160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" name="Google Shape;102;p17"/>
          <p:cNvSpPr txBox="1">
            <a:spLocks noGrp="1"/>
          </p:cNvSpPr>
          <p:nvPr>
            <p:ph type="body" idx="5"/>
          </p:nvPr>
        </p:nvSpPr>
        <p:spPr>
          <a:xfrm>
            <a:off x="5796136" y="4166343"/>
            <a:ext cx="2951864" cy="277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03" name="Google Shape;103;p17"/>
          <p:cNvPicPr preferRelativeResize="0"/>
          <p:nvPr/>
        </p:nvPicPr>
        <p:blipFill rotWithShape="1">
          <a:blip r:embed="rId2">
            <a:alphaModFix/>
          </a:blip>
          <a:srcRect b="7714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  <p:sldLayoutId id="2147483668" r:id="rId15"/>
    <p:sldLayoutId id="2147483669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hyperlink" Target="http://www.youtube.com/watch?v=McGyONofhi4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156" y="2901941"/>
            <a:ext cx="4590910" cy="1076681"/>
          </a:xfrm>
        </p:spPr>
        <p:txBody>
          <a:bodyPr/>
          <a:lstStyle/>
          <a:p>
            <a:pPr algn="ctr"/>
            <a:r>
              <a:rPr lang="en-GB" sz="4000" dirty="0">
                <a:solidFill>
                  <a:schemeClr val="accent3"/>
                </a:solidFill>
              </a:rPr>
              <a:t>Pa </a:t>
            </a:r>
            <a:r>
              <a:rPr lang="en-GB" sz="4000" dirty="0" err="1">
                <a:solidFill>
                  <a:schemeClr val="accent3"/>
                </a:solidFill>
              </a:rPr>
              <a:t>mor</a:t>
            </a:r>
            <a:r>
              <a:rPr lang="en-GB" sz="4000" dirty="0">
                <a:solidFill>
                  <a:schemeClr val="accent3"/>
                </a:solidFill>
              </a:rPr>
              <a:t> </a:t>
            </a:r>
            <a:r>
              <a:rPr lang="en-GB" sz="4000" dirty="0" err="1">
                <a:solidFill>
                  <a:schemeClr val="accent3"/>
                </a:solidFill>
              </a:rPr>
              <a:t>gyffredin</a:t>
            </a:r>
            <a:r>
              <a:rPr lang="en-GB" sz="4000" dirty="0">
                <a:solidFill>
                  <a:schemeClr val="accent3"/>
                </a:solidFill>
              </a:rPr>
              <a:t> </a:t>
            </a:r>
            <a:r>
              <a:rPr lang="en-GB" sz="4000" dirty="0" err="1">
                <a:solidFill>
                  <a:schemeClr val="accent3"/>
                </a:solidFill>
              </a:rPr>
              <a:t>yw</a:t>
            </a:r>
            <a:r>
              <a:rPr lang="en-GB" sz="4000" dirty="0">
                <a:solidFill>
                  <a:schemeClr val="accent3"/>
                </a:solidFill>
              </a:rPr>
              <a:t> </a:t>
            </a:r>
            <a:r>
              <a:rPr lang="en-GB" sz="4000" dirty="0" err="1">
                <a:solidFill>
                  <a:schemeClr val="accent3"/>
                </a:solidFill>
              </a:rPr>
              <a:t>fy</a:t>
            </a:r>
            <a:r>
              <a:rPr lang="en-GB" sz="4000" dirty="0">
                <a:solidFill>
                  <a:schemeClr val="accent3"/>
                </a:solidFill>
              </a:rPr>
              <a:t> </a:t>
            </a:r>
            <a:r>
              <a:rPr lang="en-GB" sz="4000" dirty="0" err="1">
                <a:solidFill>
                  <a:schemeClr val="accent3"/>
                </a:solidFill>
              </a:rPr>
              <a:t>nhaith</a:t>
            </a:r>
            <a:r>
              <a:rPr lang="en-GB" sz="4000" dirty="0">
                <a:solidFill>
                  <a:schemeClr val="accent3"/>
                </a:solidFill>
              </a:rPr>
              <a:t> </a:t>
            </a:r>
            <a:r>
              <a:rPr lang="en-GB" sz="4000" dirty="0" err="1">
                <a:solidFill>
                  <a:schemeClr val="accent3"/>
                </a:solidFill>
              </a:rPr>
              <a:t>i’r</a:t>
            </a:r>
            <a:r>
              <a:rPr lang="en-GB" sz="4000" dirty="0">
                <a:solidFill>
                  <a:schemeClr val="accent3"/>
                </a:solidFill>
              </a:rPr>
              <a:t> </a:t>
            </a:r>
            <a:r>
              <a:rPr lang="en-GB" sz="4000" dirty="0" err="1">
                <a:solidFill>
                  <a:schemeClr val="accent3"/>
                </a:solidFill>
              </a:rPr>
              <a:t>ysgol</a:t>
            </a:r>
            <a:r>
              <a:rPr lang="en-GB" sz="4000" dirty="0">
                <a:solidFill>
                  <a:schemeClr val="accent3"/>
                </a:solidFill>
              </a:rPr>
              <a:t>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504" y="2241559"/>
            <a:ext cx="3904339" cy="260079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56100" y="4842352"/>
            <a:ext cx="29523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accent1"/>
                </a:solidFill>
              </a:rPr>
              <a:t>©2021, </a:t>
            </a:r>
            <a:r>
              <a:rPr lang="en-GB" sz="800" dirty="0" err="1">
                <a:solidFill>
                  <a:schemeClr val="accent1"/>
                </a:solidFill>
              </a:rPr>
              <a:t>Kois</a:t>
            </a:r>
            <a:r>
              <a:rPr lang="en-GB" sz="800" dirty="0">
                <a:solidFill>
                  <a:schemeClr val="accent1"/>
                </a:solidFill>
              </a:rPr>
              <a:t> Miah, </a:t>
            </a:r>
            <a:r>
              <a:rPr lang="cy-GB" sz="800" dirty="0">
                <a:solidFill>
                  <a:schemeClr val="accent1"/>
                </a:solidFill>
              </a:rPr>
              <a:t>cedwir pob hawl</a:t>
            </a:r>
            <a:endParaRPr lang="en-GB" sz="800" dirty="0">
              <a:solidFill>
                <a:schemeClr val="accent1"/>
              </a:solidFill>
            </a:endParaRP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1B9DA576-E220-A02B-3B20-DA25EF0916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2239" y="126102"/>
            <a:ext cx="4759522" cy="232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305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50;p36"/>
          <p:cNvSpPr txBox="1"/>
          <p:nvPr/>
        </p:nvSpPr>
        <p:spPr>
          <a:xfrm>
            <a:off x="741603" y="1361033"/>
            <a:ext cx="7540247" cy="16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y-GB" sz="4000" b="1" dirty="0">
                <a:solidFill>
                  <a:schemeClr val="accent3"/>
                </a:solidFill>
              </a:rPr>
              <a:t>A oes modd i'ch ardal leol fod yn gymdogaeth 15 munud?</a:t>
            </a:r>
          </a:p>
          <a:p>
            <a:pPr lv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y-GB" sz="3200" b="1" dirty="0">
                <a:solidFill>
                  <a:schemeClr val="accent2"/>
                </a:solidFill>
              </a:rPr>
              <a:t>Beth sy'n rhwystro hyn?</a:t>
            </a:r>
            <a:endParaRPr sz="3200" b="1" dirty="0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3633" y="307078"/>
            <a:ext cx="10791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err="1">
                <a:solidFill>
                  <a:schemeClr val="accent2"/>
                </a:solidFill>
              </a:rPr>
              <a:t>Estyniad</a:t>
            </a:r>
            <a:r>
              <a:rPr lang="en-GB" b="1" dirty="0">
                <a:solidFill>
                  <a:schemeClr val="accent2"/>
                </a:solidFill>
              </a:rPr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1443518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98764" y="540717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600" dirty="0" err="1"/>
              <a:t>Sustrans</a:t>
            </a:r>
            <a:r>
              <a:rPr lang="en-GB" sz="1600" dirty="0"/>
              <a:t> </a:t>
            </a:r>
            <a:r>
              <a:rPr lang="en-GB" sz="1600" dirty="0" err="1"/>
              <a:t>yw’r</a:t>
            </a:r>
            <a:r>
              <a:rPr lang="en-GB" sz="1600" dirty="0"/>
              <a:t> </a:t>
            </a:r>
            <a:r>
              <a:rPr lang="en-GB" sz="1600" dirty="0" err="1"/>
              <a:t>elusen</a:t>
            </a:r>
            <a:r>
              <a:rPr lang="en-GB" sz="1600" dirty="0"/>
              <a:t> </a:t>
            </a:r>
            <a:r>
              <a:rPr lang="en-GB" sz="1600" dirty="0" err="1"/>
              <a:t>sy’n</a:t>
            </a:r>
            <a:r>
              <a:rPr lang="en-GB" sz="1600" dirty="0"/>
              <a:t> </a:t>
            </a:r>
            <a:r>
              <a:rPr lang="en-GB" sz="1600" dirty="0" err="1"/>
              <a:t>ei</a:t>
            </a:r>
            <a:r>
              <a:rPr lang="en-GB" sz="1600" dirty="0"/>
              <a:t> </a:t>
            </a:r>
            <a:r>
              <a:rPr lang="en-GB" sz="1600" dirty="0" err="1"/>
              <a:t>gwneud</a:t>
            </a:r>
            <a:r>
              <a:rPr lang="en-GB" sz="1600" dirty="0"/>
              <a:t> </a:t>
            </a:r>
            <a:r>
              <a:rPr lang="en-GB" sz="1600" dirty="0" err="1"/>
              <a:t>yn</a:t>
            </a:r>
            <a:r>
              <a:rPr lang="en-GB" sz="1600" dirty="0"/>
              <a:t> haws </a:t>
            </a:r>
            <a:r>
              <a:rPr lang="en-GB" sz="1600" dirty="0" err="1"/>
              <a:t>i</a:t>
            </a:r>
            <a:r>
              <a:rPr lang="en-GB" sz="1600" dirty="0"/>
              <a:t> </a:t>
            </a:r>
            <a:r>
              <a:rPr lang="en-GB" sz="1600" dirty="0" err="1"/>
              <a:t>bobl</a:t>
            </a:r>
            <a:r>
              <a:rPr lang="en-GB" sz="1600" dirty="0"/>
              <a:t> </a:t>
            </a:r>
            <a:r>
              <a:rPr lang="en-GB" sz="1600" dirty="0" err="1"/>
              <a:t>gerdded</a:t>
            </a:r>
            <a:r>
              <a:rPr lang="en-GB" sz="1600" dirty="0"/>
              <a:t> a </a:t>
            </a:r>
            <a:r>
              <a:rPr lang="en-GB" sz="1600" dirty="0" err="1"/>
              <a:t>beicio</a:t>
            </a:r>
            <a:r>
              <a:rPr lang="en-GB" sz="1600" dirty="0"/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498764" y="1394896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600" dirty="0" err="1"/>
              <a:t>Rydym</a:t>
            </a:r>
            <a:r>
              <a:rPr lang="en-GB" sz="1600" dirty="0"/>
              <a:t>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cysylltu</a:t>
            </a:r>
            <a:r>
              <a:rPr lang="en-GB" sz="1600" dirty="0"/>
              <a:t> </a:t>
            </a:r>
            <a:r>
              <a:rPr lang="en-GB" sz="1600" dirty="0" err="1"/>
              <a:t>pobl</a:t>
            </a:r>
            <a:r>
              <a:rPr lang="en-GB" sz="1600" dirty="0"/>
              <a:t> a </a:t>
            </a:r>
            <a:r>
              <a:rPr lang="en-GB" sz="1600" dirty="0" err="1"/>
              <a:t>lleoedd</a:t>
            </a:r>
            <a:r>
              <a:rPr lang="en-GB" sz="1600" dirty="0"/>
              <a:t>,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creu</a:t>
            </a:r>
            <a:r>
              <a:rPr lang="en-GB" sz="1600" dirty="0"/>
              <a:t> </a:t>
            </a:r>
            <a:r>
              <a:rPr lang="en-GB" sz="1600" dirty="0" err="1"/>
              <a:t>cymdogaethau</a:t>
            </a:r>
            <a:r>
              <a:rPr lang="en-GB" sz="1600" dirty="0"/>
              <a:t> </a:t>
            </a:r>
            <a:r>
              <a:rPr lang="en-GB" sz="1600" dirty="0" err="1"/>
              <a:t>byw</a:t>
            </a:r>
            <a:r>
              <a:rPr lang="en-GB" sz="1600" dirty="0"/>
              <a:t>,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trawsnewid</a:t>
            </a:r>
            <a:r>
              <a:rPr lang="en-GB" sz="1600" dirty="0"/>
              <a:t> y </a:t>
            </a:r>
            <a:r>
              <a:rPr lang="en-GB" sz="1600" dirty="0" err="1"/>
              <a:t>daith</a:t>
            </a:r>
            <a:r>
              <a:rPr lang="en-GB" sz="1600" dirty="0"/>
              <a:t> </a:t>
            </a:r>
            <a:r>
              <a:rPr lang="en-GB" sz="1600" dirty="0" err="1"/>
              <a:t>i’r</a:t>
            </a:r>
            <a:r>
              <a:rPr lang="en-GB" sz="1600" dirty="0"/>
              <a:t> </a:t>
            </a:r>
            <a:r>
              <a:rPr lang="en-GB" sz="1600" dirty="0" err="1"/>
              <a:t>ysgol</a:t>
            </a:r>
            <a:r>
              <a:rPr lang="en-GB" sz="1600" dirty="0"/>
              <a:t> ac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hwyluso</a:t>
            </a:r>
            <a:r>
              <a:rPr lang="en-GB" sz="1600" dirty="0"/>
              <a:t> </a:t>
            </a:r>
            <a:r>
              <a:rPr lang="en-GB" sz="1600" dirty="0" err="1"/>
              <a:t>taith</a:t>
            </a:r>
            <a:r>
              <a:rPr lang="en-GB" sz="1600" dirty="0"/>
              <a:t> </a:t>
            </a:r>
            <a:r>
              <a:rPr lang="en-GB" sz="1600" dirty="0" err="1"/>
              <a:t>hapusach</a:t>
            </a:r>
            <a:r>
              <a:rPr lang="en-GB" sz="1600" dirty="0"/>
              <a:t> ac </a:t>
            </a:r>
            <a:r>
              <a:rPr lang="en-GB" sz="1600" dirty="0" err="1"/>
              <a:t>iachach</a:t>
            </a:r>
            <a:r>
              <a:rPr lang="en-GB" sz="1600" dirty="0"/>
              <a:t> </a:t>
            </a:r>
            <a:r>
              <a:rPr lang="en-GB" sz="1600" dirty="0" err="1"/>
              <a:t>i’r</a:t>
            </a:r>
            <a:r>
              <a:rPr lang="en-GB" sz="1600" dirty="0"/>
              <a:t> </a:t>
            </a:r>
            <a:r>
              <a:rPr lang="en-GB" sz="1600" dirty="0" err="1"/>
              <a:t>gwaith</a:t>
            </a:r>
            <a:endParaRPr lang="en-GB" sz="1600" dirty="0"/>
          </a:p>
        </p:txBody>
      </p:sp>
      <p:sp>
        <p:nvSpPr>
          <p:cNvPr id="7" name="Rectangle 6"/>
          <p:cNvSpPr/>
          <p:nvPr/>
        </p:nvSpPr>
        <p:spPr>
          <a:xfrm>
            <a:off x="663655" y="2803073"/>
            <a:ext cx="26917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sz="1600" dirty="0"/>
              <a:t>Ymunwch â ni ar ein siwrne</a:t>
            </a:r>
            <a:endParaRPr lang="en-GB" sz="1600" dirty="0"/>
          </a:p>
        </p:txBody>
      </p:sp>
      <p:sp>
        <p:nvSpPr>
          <p:cNvPr id="8" name="Rectangle 7"/>
          <p:cNvSpPr/>
          <p:nvPr/>
        </p:nvSpPr>
        <p:spPr>
          <a:xfrm>
            <a:off x="4572000" y="4602783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100" dirty="0"/>
              <a:t>Mae </a:t>
            </a:r>
            <a:r>
              <a:rPr lang="en-GB" sz="1100" dirty="0" err="1"/>
              <a:t>Sustrans</a:t>
            </a:r>
            <a:r>
              <a:rPr lang="en-GB" sz="1100" dirty="0"/>
              <a:t> </a:t>
            </a:r>
            <a:r>
              <a:rPr lang="en-GB" sz="1100" dirty="0" err="1"/>
              <a:t>yn</a:t>
            </a:r>
            <a:r>
              <a:rPr lang="en-GB" sz="1100" dirty="0"/>
              <a:t> </a:t>
            </a:r>
            <a:r>
              <a:rPr lang="en-GB" sz="1100" dirty="0" err="1"/>
              <a:t>elusen</a:t>
            </a:r>
            <a:r>
              <a:rPr lang="en-GB" sz="1100" dirty="0"/>
              <a:t> </a:t>
            </a:r>
            <a:r>
              <a:rPr lang="en-GB" sz="1100" dirty="0" err="1"/>
              <a:t>gofrestredig</a:t>
            </a:r>
            <a:r>
              <a:rPr lang="en-GB" sz="1100" dirty="0"/>
              <a:t> </a:t>
            </a:r>
            <a:r>
              <a:rPr lang="en-GB" sz="1100" dirty="0" err="1"/>
              <a:t>rhif</a:t>
            </a:r>
            <a:r>
              <a:rPr lang="en-GB" sz="1100" dirty="0"/>
              <a:t>. 326550 (</a:t>
            </a:r>
            <a:r>
              <a:rPr lang="en-GB" sz="1100" dirty="0" err="1"/>
              <a:t>Cymru</a:t>
            </a:r>
            <a:r>
              <a:rPr lang="en-GB" sz="1100" dirty="0"/>
              <a:t> a </a:t>
            </a:r>
            <a:r>
              <a:rPr lang="en-GB" sz="1100" dirty="0" err="1"/>
              <a:t>Lloegr</a:t>
            </a:r>
            <a:r>
              <a:rPr lang="en-GB" sz="1100" dirty="0"/>
              <a:t>) SC039263 (</a:t>
            </a:r>
            <a:r>
              <a:rPr lang="en-GB" sz="1100" dirty="0" err="1"/>
              <a:t>Yr</a:t>
            </a:r>
            <a:r>
              <a:rPr lang="en-GB" sz="1100" dirty="0"/>
              <a:t> Alban). © </a:t>
            </a:r>
            <a:r>
              <a:rPr lang="en-GB" sz="1100" dirty="0" err="1"/>
              <a:t>Sustrans</a:t>
            </a:r>
            <a:r>
              <a:rPr lang="en-GB" sz="1100" dirty="0"/>
              <a:t> </a:t>
            </a:r>
            <a:r>
              <a:rPr lang="en-GB" sz="1100" dirty="0" err="1"/>
              <a:t>Ionawr</a:t>
            </a:r>
            <a:r>
              <a:rPr lang="en-GB" sz="1100" dirty="0"/>
              <a:t> 2021 </a:t>
            </a: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224260E7-8B61-7D87-A55F-9C2F3058C8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4523" y="2818544"/>
            <a:ext cx="3766433" cy="183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175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176;p2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10000" y="-720525"/>
            <a:ext cx="3593724" cy="3593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75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96619" y="-720525"/>
            <a:ext cx="3593724" cy="359372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-701904" y="2580811"/>
            <a:ext cx="1134219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4000" b="1" dirty="0" err="1"/>
              <a:t>Rydych</a:t>
            </a:r>
            <a:r>
              <a:rPr lang="en-GB" sz="4000" b="1" dirty="0"/>
              <a:t> </a:t>
            </a:r>
            <a:r>
              <a:rPr lang="en-GB" sz="4000" b="1" dirty="0" err="1"/>
              <a:t>yn</a:t>
            </a:r>
            <a:r>
              <a:rPr lang="en-GB" sz="4000" b="1" dirty="0"/>
              <a:t> un o </a:t>
            </a:r>
            <a:r>
              <a:rPr lang="en-GB" sz="4000" b="1" dirty="0" err="1"/>
              <a:t>fwy</a:t>
            </a:r>
            <a:r>
              <a:rPr lang="en-GB" sz="4000" b="1" dirty="0"/>
              <a:t> </a:t>
            </a:r>
            <a:r>
              <a:rPr lang="en-GB" sz="4000" b="1" dirty="0" err="1"/>
              <a:t>na</a:t>
            </a:r>
            <a:r>
              <a:rPr lang="en-GB" sz="4000" b="1" dirty="0"/>
              <a:t> 10 </a:t>
            </a:r>
            <a:r>
              <a:rPr lang="en-GB" sz="4000" b="1" dirty="0" err="1"/>
              <a:t>miliwn</a:t>
            </a:r>
            <a:endParaRPr lang="en-GB" sz="4000" b="1" dirty="0"/>
          </a:p>
          <a:p>
            <a:pPr lvl="0" algn="ctr"/>
            <a:r>
              <a:rPr lang="en-GB" sz="2800" b="1" dirty="0"/>
              <a:t> o </a:t>
            </a:r>
            <a:r>
              <a:rPr lang="en-GB" sz="2800" b="1" dirty="0" err="1"/>
              <a:t>blant</a:t>
            </a:r>
            <a:r>
              <a:rPr lang="en-GB" sz="2800" b="1" dirty="0"/>
              <a:t> </a:t>
            </a:r>
            <a:r>
              <a:rPr lang="en-GB" sz="2800" b="1" dirty="0" err="1"/>
              <a:t>ysgol</a:t>
            </a:r>
            <a:r>
              <a:rPr lang="en-GB" sz="2800" b="1" dirty="0"/>
              <a:t> y DU</a:t>
            </a:r>
            <a:endParaRPr lang="en-GB" sz="2400" b="1" dirty="0">
              <a:solidFill>
                <a:schemeClr val="accent3"/>
              </a:solidFill>
            </a:endParaRPr>
          </a:p>
        </p:txBody>
      </p:sp>
      <p:sp>
        <p:nvSpPr>
          <p:cNvPr id="10" name="Google Shape;178;p27"/>
          <p:cNvSpPr txBox="1"/>
          <p:nvPr/>
        </p:nvSpPr>
        <p:spPr>
          <a:xfrm>
            <a:off x="1626919" y="3763708"/>
            <a:ext cx="6388925" cy="12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GB" sz="1700" dirty="0">
                <a:solidFill>
                  <a:schemeClr val="accent2"/>
                </a:solidFill>
              </a:rPr>
              <a:t>9 </a:t>
            </a:r>
            <a:r>
              <a:rPr lang="en-GB" sz="1700" dirty="0" err="1">
                <a:solidFill>
                  <a:schemeClr val="accent2"/>
                </a:solidFill>
              </a:rPr>
              <a:t>miliwn</a:t>
            </a:r>
            <a:r>
              <a:rPr lang="en-GB" sz="1700" dirty="0">
                <a:solidFill>
                  <a:schemeClr val="accent2"/>
                </a:solidFill>
              </a:rPr>
              <a:t> </a:t>
            </a:r>
            <a:r>
              <a:rPr lang="en-GB" sz="1700" dirty="0" err="1">
                <a:solidFill>
                  <a:schemeClr val="accent2"/>
                </a:solidFill>
              </a:rPr>
              <a:t>yn</a:t>
            </a:r>
            <a:r>
              <a:rPr lang="en-GB" sz="1700" dirty="0">
                <a:solidFill>
                  <a:schemeClr val="accent2"/>
                </a:solidFill>
              </a:rPr>
              <a:t> </a:t>
            </a:r>
            <a:r>
              <a:rPr lang="en-GB" sz="1700" dirty="0" err="1">
                <a:solidFill>
                  <a:schemeClr val="accent2"/>
                </a:solidFill>
              </a:rPr>
              <a:t>Lloegr</a:t>
            </a:r>
            <a:r>
              <a:rPr lang="en-GB" sz="1700" dirty="0">
                <a:solidFill>
                  <a:schemeClr val="accent2"/>
                </a:solidFill>
              </a:rPr>
              <a:t>, 500,000 </a:t>
            </a:r>
            <a:r>
              <a:rPr lang="en-GB" sz="1700" dirty="0" err="1">
                <a:solidFill>
                  <a:schemeClr val="accent2"/>
                </a:solidFill>
              </a:rPr>
              <a:t>yng</a:t>
            </a:r>
            <a:r>
              <a:rPr lang="en-GB" sz="1700" dirty="0">
                <a:solidFill>
                  <a:schemeClr val="accent2"/>
                </a:solidFill>
              </a:rPr>
              <a:t> </a:t>
            </a:r>
            <a:r>
              <a:rPr lang="en-GB" sz="1700" dirty="0" err="1">
                <a:solidFill>
                  <a:schemeClr val="accent2"/>
                </a:solidFill>
              </a:rPr>
              <a:t>Nghymru</a:t>
            </a:r>
            <a:r>
              <a:rPr lang="en-GB" sz="1700" dirty="0">
                <a:solidFill>
                  <a:schemeClr val="accent2"/>
                </a:solidFill>
              </a:rPr>
              <a:t>, 700,000 </a:t>
            </a:r>
            <a:r>
              <a:rPr lang="en-GB" sz="1700" dirty="0" err="1">
                <a:solidFill>
                  <a:schemeClr val="accent2"/>
                </a:solidFill>
              </a:rPr>
              <a:t>yn</a:t>
            </a:r>
            <a:r>
              <a:rPr lang="en-GB" sz="1700" dirty="0">
                <a:solidFill>
                  <a:schemeClr val="accent2"/>
                </a:solidFill>
              </a:rPr>
              <a:t> </a:t>
            </a:r>
            <a:r>
              <a:rPr lang="en-GB" sz="1700" dirty="0" err="1">
                <a:solidFill>
                  <a:schemeClr val="accent2"/>
                </a:solidFill>
              </a:rPr>
              <a:t>yr</a:t>
            </a:r>
            <a:r>
              <a:rPr lang="en-GB" sz="1700" dirty="0">
                <a:solidFill>
                  <a:schemeClr val="accent2"/>
                </a:solidFill>
              </a:rPr>
              <a:t> Alban a 300,000 </a:t>
            </a:r>
            <a:r>
              <a:rPr lang="en-GB" sz="1700" dirty="0" err="1">
                <a:solidFill>
                  <a:schemeClr val="accent2"/>
                </a:solidFill>
              </a:rPr>
              <a:t>yng</a:t>
            </a:r>
            <a:r>
              <a:rPr lang="en-GB" sz="1700" dirty="0">
                <a:solidFill>
                  <a:schemeClr val="accent2"/>
                </a:solidFill>
              </a:rPr>
              <a:t> </a:t>
            </a:r>
            <a:r>
              <a:rPr lang="en-GB" sz="1700" dirty="0" err="1">
                <a:solidFill>
                  <a:schemeClr val="accent2"/>
                </a:solidFill>
              </a:rPr>
              <a:t>Ngogledd</a:t>
            </a:r>
            <a:r>
              <a:rPr lang="en-GB" sz="1700" dirty="0">
                <a:solidFill>
                  <a:schemeClr val="accent2"/>
                </a:solidFill>
              </a:rPr>
              <a:t> </a:t>
            </a:r>
            <a:r>
              <a:rPr lang="en-GB" sz="1700" dirty="0" err="1">
                <a:solidFill>
                  <a:schemeClr val="accent2"/>
                </a:solidFill>
              </a:rPr>
              <a:t>Iwerddon</a:t>
            </a:r>
            <a:endParaRPr sz="17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054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85;p28"/>
          <p:cNvSpPr txBox="1"/>
          <p:nvPr/>
        </p:nvSpPr>
        <p:spPr>
          <a:xfrm>
            <a:off x="434887" y="512398"/>
            <a:ext cx="8168100" cy="12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sz="5400" b="1" dirty="0" err="1">
                <a:solidFill>
                  <a:schemeClr val="accent3"/>
                </a:solidFill>
              </a:rPr>
              <a:t>Sut</a:t>
            </a:r>
            <a:r>
              <a:rPr lang="en-GB" sz="5400" b="1" dirty="0">
                <a:solidFill>
                  <a:schemeClr val="accent3"/>
                </a:solidFill>
              </a:rPr>
              <a:t> </a:t>
            </a:r>
            <a:r>
              <a:rPr lang="en-GB" sz="5400" b="1" dirty="0" err="1">
                <a:solidFill>
                  <a:schemeClr val="accent3"/>
                </a:solidFill>
              </a:rPr>
              <a:t>rydych</a:t>
            </a:r>
            <a:r>
              <a:rPr lang="en-GB" sz="5400" b="1" dirty="0">
                <a:solidFill>
                  <a:schemeClr val="accent3"/>
                </a:solidFill>
              </a:rPr>
              <a:t> </a:t>
            </a:r>
            <a:r>
              <a:rPr lang="en-GB" sz="5400" b="1" dirty="0" err="1">
                <a:solidFill>
                  <a:schemeClr val="accent3"/>
                </a:solidFill>
              </a:rPr>
              <a:t>chi’n</a:t>
            </a:r>
            <a:r>
              <a:rPr lang="en-GB" sz="5400" b="1" dirty="0">
                <a:solidFill>
                  <a:schemeClr val="accent3"/>
                </a:solidFill>
              </a:rPr>
              <a:t> </a:t>
            </a:r>
            <a:r>
              <a:rPr lang="en-GB" sz="5400" b="1" dirty="0" err="1">
                <a:solidFill>
                  <a:schemeClr val="accent3"/>
                </a:solidFill>
              </a:rPr>
              <a:t>teithio</a:t>
            </a:r>
            <a:r>
              <a:rPr lang="en-GB" sz="5400" b="1" dirty="0">
                <a:solidFill>
                  <a:schemeClr val="accent3"/>
                </a:solidFill>
              </a:rPr>
              <a:t>?</a:t>
            </a:r>
            <a:endParaRPr sz="5400" b="1" dirty="0">
              <a:solidFill>
                <a:schemeClr val="accent3"/>
              </a:solidFill>
            </a:endParaRPr>
          </a:p>
        </p:txBody>
      </p:sp>
      <p:sp>
        <p:nvSpPr>
          <p:cNvPr id="6" name="Google Shape;189;p28"/>
          <p:cNvSpPr txBox="1"/>
          <p:nvPr/>
        </p:nvSpPr>
        <p:spPr>
          <a:xfrm>
            <a:off x="2388478" y="2457706"/>
            <a:ext cx="4533300" cy="8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4000" b="1" dirty="0">
                <a:solidFill>
                  <a:schemeClr val="accent2"/>
                </a:solidFill>
              </a:rPr>
              <a:t>1, 2, 4, 11, 37, 43</a:t>
            </a:r>
            <a:endParaRPr sz="4000" b="1" dirty="0">
              <a:solidFill>
                <a:schemeClr val="accent2"/>
              </a:solidFill>
            </a:endParaRPr>
          </a:p>
        </p:txBody>
      </p:sp>
      <p:pic>
        <p:nvPicPr>
          <p:cNvPr id="7" name="Google Shape;187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675" y="1089075"/>
            <a:ext cx="1688974" cy="1688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86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51224" y="737174"/>
            <a:ext cx="2392776" cy="239277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Google Shape;188;p28"/>
          <p:cNvGraphicFramePr/>
          <p:nvPr>
            <p:extLst>
              <p:ext uri="{D42A27DB-BD31-4B8C-83A1-F6EECF244321}">
                <p14:modId xmlns:p14="http://schemas.microsoft.com/office/powerpoint/2010/main" val="3540046121"/>
              </p:ext>
            </p:extLst>
          </p:nvPr>
        </p:nvGraphicFramePr>
        <p:xfrm>
          <a:off x="1558502" y="3523062"/>
          <a:ext cx="6693000" cy="609570"/>
        </p:xfrm>
        <a:graphic>
          <a:graphicData uri="http://schemas.openxmlformats.org/drawingml/2006/table">
            <a:tbl>
              <a:tblPr>
                <a:noFill/>
                <a:tableStyleId>{A2C7BDA5-9EE0-4247-A810-5837070850B6}</a:tableStyleId>
              </a:tblPr>
              <a:tblGrid>
                <a:gridCol w="111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0475">
                <a:tc>
                  <a:txBody>
                    <a:bodyPr/>
                    <a:lstStyle/>
                    <a:p>
                      <a:endParaRPr lang="en-GB" sz="1400" b="1" i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r>
                        <a:rPr lang="en-GB" sz="1400" b="1" i="0" u="none" strike="noStrike" cap="none" baseline="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Beic</a:t>
                      </a:r>
                      <a:r>
                        <a:rPr lang="en-GB" sz="1400" b="1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b="1" i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r>
                        <a:rPr lang="en-GB" sz="1400" b="1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Car / Fan </a:t>
                      </a:r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b="1" i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r>
                        <a:rPr lang="en-GB" sz="1400" b="1" i="0" u="none" strike="noStrike" cap="none" baseline="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Bws</a:t>
                      </a:r>
                      <a:r>
                        <a:rPr lang="en-GB" sz="1400" b="1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baseline="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Lleol</a:t>
                      </a:r>
                      <a:r>
                        <a:rPr lang="en-GB" sz="1400" b="1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b="1" i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r>
                        <a:rPr lang="en-GB" sz="1400" b="1" i="0" u="none" strike="noStrike" cap="none" baseline="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Bws</a:t>
                      </a:r>
                      <a:r>
                        <a:rPr lang="en-GB" sz="1400" b="1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baseline="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Preifat</a:t>
                      </a:r>
                      <a:r>
                        <a:rPr lang="en-GB" sz="1400" b="1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b="1" i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r>
                        <a:rPr lang="en-GB" sz="1400" b="1" i="0" u="none" strike="noStrike" cap="none" baseline="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Trên</a:t>
                      </a:r>
                      <a:endParaRPr lang="en-GB" sz="1400" b="1" i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b="1" i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r>
                        <a:rPr lang="en-GB" sz="1400" b="1" i="0" u="none" strike="noStrike" cap="none" baseline="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Cerdded</a:t>
                      </a:r>
                      <a:r>
                        <a:rPr lang="en-GB" sz="1400" b="1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2009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85;p28"/>
          <p:cNvSpPr txBox="1"/>
          <p:nvPr/>
        </p:nvSpPr>
        <p:spPr>
          <a:xfrm>
            <a:off x="244977" y="161286"/>
            <a:ext cx="8168100" cy="12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sz="5400" b="1" dirty="0" err="1"/>
              <a:t>Sut</a:t>
            </a:r>
            <a:r>
              <a:rPr lang="en-GB" sz="5400" b="1" dirty="0"/>
              <a:t> </a:t>
            </a:r>
            <a:r>
              <a:rPr lang="en-GB" sz="5400" b="1" dirty="0" err="1"/>
              <a:t>rydych</a:t>
            </a:r>
            <a:r>
              <a:rPr lang="en-GB" sz="5400" b="1" dirty="0"/>
              <a:t> </a:t>
            </a:r>
            <a:r>
              <a:rPr lang="en-GB" sz="5400" b="1" dirty="0" err="1"/>
              <a:t>chi’n</a:t>
            </a:r>
            <a:r>
              <a:rPr lang="en-GB" sz="5400" b="1" dirty="0"/>
              <a:t> </a:t>
            </a:r>
            <a:r>
              <a:rPr lang="en-GB" sz="5400" b="1" dirty="0" err="1"/>
              <a:t>teithio</a:t>
            </a:r>
            <a:r>
              <a:rPr lang="en-GB" sz="5400" b="1" dirty="0"/>
              <a:t>?</a:t>
            </a:r>
            <a:endParaRPr lang="en-GB" sz="5400" b="1" dirty="0">
              <a:solidFill>
                <a:schemeClr val="accent3"/>
              </a:solidFill>
            </a:endParaRPr>
          </a:p>
        </p:txBody>
      </p:sp>
      <p:sp>
        <p:nvSpPr>
          <p:cNvPr id="6" name="Google Shape;189;p28"/>
          <p:cNvSpPr txBox="1"/>
          <p:nvPr/>
        </p:nvSpPr>
        <p:spPr>
          <a:xfrm>
            <a:off x="2217924" y="1918138"/>
            <a:ext cx="4533300" cy="8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4000" b="1" dirty="0">
                <a:solidFill>
                  <a:schemeClr val="accent2"/>
                </a:solidFill>
              </a:rPr>
              <a:t>A</a:t>
            </a:r>
            <a:r>
              <a:rPr lang="cy-GB" sz="4000" b="1" dirty="0">
                <a:solidFill>
                  <a:schemeClr val="accent2"/>
                </a:solidFill>
              </a:rPr>
              <a:t>tebion</a:t>
            </a:r>
            <a:endParaRPr sz="4000" b="1" dirty="0">
              <a:solidFill>
                <a:schemeClr val="accent2"/>
              </a:solidFill>
            </a:endParaRPr>
          </a:p>
        </p:txBody>
      </p:sp>
      <p:pic>
        <p:nvPicPr>
          <p:cNvPr id="7" name="Google Shape;187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675" y="1089075"/>
            <a:ext cx="1688974" cy="1688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86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51224" y="737174"/>
            <a:ext cx="2392776" cy="239277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460563"/>
              </p:ext>
            </p:extLst>
          </p:nvPr>
        </p:nvGraphicFramePr>
        <p:xfrm>
          <a:off x="1442162" y="2960824"/>
          <a:ext cx="6693000" cy="1546038"/>
        </p:xfrm>
        <a:graphic>
          <a:graphicData uri="http://schemas.openxmlformats.org/drawingml/2006/table">
            <a:tbl>
              <a:tblPr>
                <a:noFill/>
                <a:tableStyleId>{A2C7BDA5-9EE0-4247-A810-5837070850B6}</a:tableStyleId>
              </a:tblPr>
              <a:tblGrid>
                <a:gridCol w="111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0475">
                <a:tc>
                  <a:txBody>
                    <a:bodyPr/>
                    <a:lstStyle/>
                    <a:p>
                      <a:endParaRPr lang="en-GB" sz="1400" b="1" i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r>
                        <a:rPr lang="en-GB" sz="1400" b="1" i="0" u="none" strike="noStrike" cap="none" baseline="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Beic</a:t>
                      </a:r>
                      <a:r>
                        <a:rPr lang="en-GB" sz="1400" b="1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b="1" i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r>
                        <a:rPr lang="en-GB" sz="1400" b="1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Car / Fan </a:t>
                      </a:r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b="1" i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r>
                        <a:rPr lang="en-GB" sz="1400" b="1" i="0" u="none" strike="noStrike" cap="none" baseline="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Bws</a:t>
                      </a:r>
                      <a:r>
                        <a:rPr lang="en-GB" sz="1400" b="1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baseline="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Lleol</a:t>
                      </a:r>
                      <a:r>
                        <a:rPr lang="en-GB" sz="1400" b="1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b="1" i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r>
                        <a:rPr lang="en-GB" sz="1400" b="1" i="0" u="none" strike="noStrike" cap="none" baseline="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Bws</a:t>
                      </a:r>
                      <a:r>
                        <a:rPr lang="en-GB" sz="1400" b="1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baseline="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Preifat</a:t>
                      </a:r>
                      <a:r>
                        <a:rPr lang="en-GB" sz="1400" b="1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b="1" i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r>
                        <a:rPr lang="en-GB" sz="1400" b="1" i="0" u="none" strike="noStrike" cap="none" baseline="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Trên</a:t>
                      </a:r>
                      <a:endParaRPr lang="en-GB" sz="1400" b="1" i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b="1" i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r>
                        <a:rPr lang="en-GB" sz="1400" b="1" i="0" u="none" strike="noStrike" cap="none" baseline="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Cerdded</a:t>
                      </a:r>
                      <a:r>
                        <a:rPr lang="en-GB" sz="1400" b="1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4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300" b="1" dirty="0"/>
                        <a:t>2</a:t>
                      </a:r>
                      <a:endParaRPr sz="43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300" b="1" dirty="0"/>
                        <a:t>37</a:t>
                      </a:r>
                      <a:endParaRPr sz="43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300" b="1" dirty="0"/>
                        <a:t>11</a:t>
                      </a:r>
                      <a:endParaRPr sz="43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300" b="1" dirty="0"/>
                        <a:t>4</a:t>
                      </a:r>
                      <a:endParaRPr sz="43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300" b="1" dirty="0"/>
                        <a:t>1</a:t>
                      </a:r>
                      <a:endParaRPr sz="43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300" b="1" dirty="0"/>
                        <a:t>43</a:t>
                      </a:r>
                      <a:endParaRPr sz="43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619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204;p30"/>
          <p:cNvSpPr txBox="1"/>
          <p:nvPr/>
        </p:nvSpPr>
        <p:spPr>
          <a:xfrm>
            <a:off x="597675" y="253550"/>
            <a:ext cx="8168100" cy="12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sz="6600" b="1" dirty="0" err="1">
                <a:solidFill>
                  <a:schemeClr val="accent3"/>
                </a:solidFill>
              </a:rPr>
              <a:t>Trafodaeth</a:t>
            </a:r>
            <a:r>
              <a:rPr lang="en-GB" sz="6600" b="1" dirty="0">
                <a:solidFill>
                  <a:schemeClr val="accent3"/>
                </a:solidFill>
              </a:rPr>
              <a:t>: </a:t>
            </a:r>
            <a:endParaRPr sz="6200" b="1" dirty="0">
              <a:solidFill>
                <a:schemeClr val="accent3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6022" y="1530949"/>
            <a:ext cx="739357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Pam </a:t>
            </a:r>
            <a:r>
              <a:rPr lang="en-GB" sz="2400" dirty="0" err="1"/>
              <a:t>rydych</a:t>
            </a:r>
            <a:r>
              <a:rPr lang="en-GB" sz="2400" dirty="0"/>
              <a:t> </a:t>
            </a:r>
            <a:r>
              <a:rPr lang="en-GB" sz="2400" dirty="0" err="1"/>
              <a:t>chi’n</a:t>
            </a:r>
            <a:r>
              <a:rPr lang="en-GB" sz="2400" dirty="0"/>
              <a:t> </a:t>
            </a:r>
            <a:r>
              <a:rPr lang="en-GB" sz="2400" dirty="0" err="1"/>
              <a:t>meddwl</a:t>
            </a:r>
            <a:r>
              <a:rPr lang="en-GB" sz="2400" dirty="0"/>
              <a:t> bod y </a:t>
            </a:r>
            <a:r>
              <a:rPr lang="en-GB" sz="2400" dirty="0" err="1"/>
              <a:t>rhan</a:t>
            </a:r>
            <a:r>
              <a:rPr lang="en-GB" sz="2400" dirty="0"/>
              <a:t> </a:t>
            </a:r>
            <a:r>
              <a:rPr lang="en-GB" sz="2400" dirty="0" err="1"/>
              <a:t>fwyaf</a:t>
            </a:r>
            <a:r>
              <a:rPr lang="en-GB" sz="2400" dirty="0"/>
              <a:t> o </a:t>
            </a:r>
            <a:r>
              <a:rPr lang="en-GB" sz="2400" dirty="0" err="1"/>
              <a:t>bobl</a:t>
            </a:r>
            <a:r>
              <a:rPr lang="en-GB" sz="2400" dirty="0"/>
              <a:t> </a:t>
            </a:r>
            <a:r>
              <a:rPr lang="en-GB" sz="2400" dirty="0" err="1"/>
              <a:t>yn</a:t>
            </a:r>
            <a:r>
              <a:rPr lang="en-GB" sz="2400" dirty="0"/>
              <a:t> </a:t>
            </a:r>
            <a:r>
              <a:rPr lang="en-GB" sz="2400" dirty="0" err="1"/>
              <a:t>teithio</a:t>
            </a:r>
            <a:r>
              <a:rPr lang="en-GB" sz="2400" dirty="0"/>
              <a:t> </a:t>
            </a:r>
            <a:r>
              <a:rPr lang="en-GB" sz="2400" dirty="0" err="1"/>
              <a:t>fel</a:t>
            </a:r>
            <a:r>
              <a:rPr lang="en-GB" sz="2400" dirty="0"/>
              <a:t> </a:t>
            </a:r>
            <a:r>
              <a:rPr lang="en-GB" sz="2400" dirty="0" err="1"/>
              <a:t>hyn</a:t>
            </a:r>
            <a:r>
              <a:rPr lang="en-GB" sz="2400" dirty="0"/>
              <a:t> </a:t>
            </a:r>
            <a:r>
              <a:rPr lang="en-GB" sz="2400" dirty="0" err="1"/>
              <a:t>i’r</a:t>
            </a:r>
            <a:r>
              <a:rPr lang="en-GB" sz="2400" dirty="0"/>
              <a:t> </a:t>
            </a:r>
            <a:r>
              <a:rPr lang="en-GB" sz="2400" dirty="0" err="1"/>
              <a:t>ysgol</a:t>
            </a:r>
            <a:r>
              <a:rPr lang="en-GB" sz="2400" dirty="0"/>
              <a:t>? </a:t>
            </a:r>
          </a:p>
          <a:p>
            <a:endParaRPr lang="en-GB" sz="2400" dirty="0"/>
          </a:p>
          <a:p>
            <a:r>
              <a:rPr lang="en-GB" sz="2400" dirty="0"/>
              <a:t>Beth </a:t>
            </a:r>
            <a:r>
              <a:rPr lang="en-GB" sz="2400" dirty="0" err="1"/>
              <a:t>sy’n</a:t>
            </a:r>
            <a:r>
              <a:rPr lang="en-GB" sz="2400" dirty="0"/>
              <a:t> </a:t>
            </a:r>
            <a:r>
              <a:rPr lang="en-GB" sz="2400" dirty="0" err="1"/>
              <a:t>rhwystro</a:t>
            </a:r>
            <a:r>
              <a:rPr lang="en-GB" sz="2400" dirty="0"/>
              <a:t> </a:t>
            </a:r>
            <a:r>
              <a:rPr lang="en-GB" sz="2400" dirty="0" err="1"/>
              <a:t>pobl</a:t>
            </a:r>
            <a:r>
              <a:rPr lang="en-GB" sz="2400" dirty="0"/>
              <a:t> </a:t>
            </a:r>
            <a:r>
              <a:rPr lang="en-GB" sz="2400" dirty="0" err="1"/>
              <a:t>rhag</a:t>
            </a:r>
            <a:r>
              <a:rPr lang="en-GB" sz="2400" dirty="0"/>
              <a:t> </a:t>
            </a:r>
            <a:r>
              <a:rPr lang="en-GB" sz="2400" dirty="0" err="1"/>
              <a:t>beicio</a:t>
            </a:r>
            <a:r>
              <a:rPr lang="en-GB" sz="2400" dirty="0"/>
              <a:t> </a:t>
            </a:r>
            <a:r>
              <a:rPr lang="en-GB" sz="2400" dirty="0" err="1"/>
              <a:t>i’r</a:t>
            </a:r>
            <a:r>
              <a:rPr lang="en-GB" sz="2400" dirty="0"/>
              <a:t> </a:t>
            </a:r>
            <a:r>
              <a:rPr lang="en-GB" sz="2400" dirty="0" err="1"/>
              <a:t>ysgol</a:t>
            </a:r>
            <a:r>
              <a:rPr lang="en-GB" sz="2400" dirty="0"/>
              <a:t>? </a:t>
            </a:r>
          </a:p>
          <a:p>
            <a:endParaRPr lang="en-GB" sz="2400" dirty="0"/>
          </a:p>
          <a:p>
            <a:r>
              <a:rPr lang="en-GB" sz="2400" dirty="0"/>
              <a:t>Beth </a:t>
            </a:r>
            <a:r>
              <a:rPr lang="en-GB" sz="2400" dirty="0" err="1"/>
              <a:t>yn</a:t>
            </a:r>
            <a:r>
              <a:rPr lang="en-GB" sz="2400" dirty="0"/>
              <a:t> </a:t>
            </a:r>
            <a:r>
              <a:rPr lang="en-GB" sz="2400" dirty="0" err="1"/>
              <a:t>eich</a:t>
            </a:r>
            <a:r>
              <a:rPr lang="en-GB" sz="2400" dirty="0"/>
              <a:t> barn chi </a:t>
            </a:r>
            <a:r>
              <a:rPr lang="en-GB" sz="2400" dirty="0" err="1"/>
              <a:t>yw’r</a:t>
            </a:r>
            <a:r>
              <a:rPr lang="en-GB" sz="2400" dirty="0"/>
              <a:t> %au </a:t>
            </a:r>
            <a:r>
              <a:rPr lang="en-GB" sz="2400" dirty="0" err="1"/>
              <a:t>ar</a:t>
            </a:r>
            <a:r>
              <a:rPr lang="en-GB" sz="2400" dirty="0"/>
              <a:t> </a:t>
            </a:r>
            <a:r>
              <a:rPr lang="en-GB" sz="2400" dirty="0" err="1"/>
              <a:t>gyfer</a:t>
            </a:r>
            <a:r>
              <a:rPr lang="en-GB" sz="2400" dirty="0"/>
              <a:t> </a:t>
            </a:r>
            <a:r>
              <a:rPr lang="en-GB" sz="2400" dirty="0" err="1"/>
              <a:t>eich</a:t>
            </a:r>
            <a:r>
              <a:rPr lang="en-GB" sz="2400" dirty="0"/>
              <a:t> </a:t>
            </a:r>
            <a:r>
              <a:rPr lang="en-GB" sz="2400" dirty="0" err="1"/>
              <a:t>dosbarth</a:t>
            </a:r>
            <a:r>
              <a:rPr lang="en-GB" sz="2400" dirty="0"/>
              <a:t> </a:t>
            </a:r>
            <a:r>
              <a:rPr lang="en-GB" sz="2400" dirty="0" err="1"/>
              <a:t>neu</a:t>
            </a:r>
            <a:r>
              <a:rPr lang="en-GB" sz="2400" dirty="0"/>
              <a:t> </a:t>
            </a:r>
            <a:r>
              <a:rPr lang="en-GB" sz="2400" dirty="0" err="1"/>
              <a:t>ysgol</a:t>
            </a:r>
            <a:r>
              <a:rPr lang="en-GB" sz="24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4146201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11;p31"/>
          <p:cNvSpPr txBox="1"/>
          <p:nvPr/>
        </p:nvSpPr>
        <p:spPr>
          <a:xfrm>
            <a:off x="0" y="344990"/>
            <a:ext cx="8168100" cy="12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sz="4800" b="1" dirty="0">
                <a:solidFill>
                  <a:schemeClr val="accent3"/>
                </a:solidFill>
              </a:rPr>
              <a:t>Pa </a:t>
            </a:r>
            <a:r>
              <a:rPr lang="en-GB" sz="4800" b="1" dirty="0" err="1">
                <a:solidFill>
                  <a:schemeClr val="accent3"/>
                </a:solidFill>
              </a:rPr>
              <a:t>mor</a:t>
            </a:r>
            <a:r>
              <a:rPr lang="en-GB" sz="4800" b="1" dirty="0">
                <a:solidFill>
                  <a:schemeClr val="accent3"/>
                </a:solidFill>
              </a:rPr>
              <a:t> </a:t>
            </a:r>
            <a:r>
              <a:rPr lang="en-GB" sz="4800" b="1" dirty="0" err="1">
                <a:solidFill>
                  <a:schemeClr val="accent3"/>
                </a:solidFill>
              </a:rPr>
              <a:t>hir</a:t>
            </a:r>
            <a:r>
              <a:rPr lang="en-GB" sz="4800" b="1" dirty="0">
                <a:solidFill>
                  <a:schemeClr val="accent3"/>
                </a:solidFill>
              </a:rPr>
              <a:t> </a:t>
            </a:r>
            <a:r>
              <a:rPr lang="en-GB" sz="4800" b="1" dirty="0" err="1">
                <a:solidFill>
                  <a:schemeClr val="accent3"/>
                </a:solidFill>
              </a:rPr>
              <a:t>yw’r</a:t>
            </a:r>
            <a:r>
              <a:rPr lang="en-GB" sz="4800" b="1" dirty="0">
                <a:solidFill>
                  <a:schemeClr val="accent3"/>
                </a:solidFill>
              </a:rPr>
              <a:t> </a:t>
            </a:r>
            <a:r>
              <a:rPr lang="en-GB" sz="4800" b="1" dirty="0" err="1">
                <a:solidFill>
                  <a:schemeClr val="accent3"/>
                </a:solidFill>
              </a:rPr>
              <a:t>daith</a:t>
            </a:r>
            <a:r>
              <a:rPr lang="en-GB" sz="4800" b="1" dirty="0">
                <a:solidFill>
                  <a:schemeClr val="accent3"/>
                </a:solidFill>
              </a:rPr>
              <a:t>? </a:t>
            </a:r>
            <a:endParaRPr sz="4800" b="1" dirty="0">
              <a:solidFill>
                <a:schemeClr val="accent3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788703"/>
              </p:ext>
            </p:extLst>
          </p:nvPr>
        </p:nvGraphicFramePr>
        <p:xfrm>
          <a:off x="628650" y="1370013"/>
          <a:ext cx="8333600" cy="2428525"/>
        </p:xfrm>
        <a:graphic>
          <a:graphicData uri="http://schemas.openxmlformats.org/drawingml/2006/table">
            <a:tbl>
              <a:tblPr>
                <a:noFill/>
                <a:tableStyleId>{A2C7BDA5-9EE0-4247-A810-5837070850B6}</a:tableStyleId>
              </a:tblPr>
              <a:tblGrid>
                <a:gridCol w="1041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1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1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1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1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7778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y-GB" sz="18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Hyd fy nhaith (munudau)</a:t>
                      </a:r>
                      <a:endParaRPr sz="24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dirty="0" err="1"/>
                        <a:t>Ffrind</a:t>
                      </a:r>
                      <a:r>
                        <a:rPr lang="en-GB" sz="1800" b="1" dirty="0"/>
                        <a:t> 1</a:t>
                      </a:r>
                      <a:endParaRPr sz="18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dirty="0" err="1"/>
                        <a:t>Ffrind</a:t>
                      </a:r>
                      <a:r>
                        <a:rPr lang="en-GB" sz="1800" b="1" dirty="0"/>
                        <a:t> 2</a:t>
                      </a:r>
                      <a:endParaRPr sz="18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dirty="0" err="1"/>
                        <a:t>Ffrind</a:t>
                      </a:r>
                      <a:r>
                        <a:rPr lang="en-GB" sz="1800" b="1" dirty="0"/>
                        <a:t> 3</a:t>
                      </a:r>
                      <a:endParaRPr sz="18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dirty="0" err="1"/>
                        <a:t>Ffrind</a:t>
                      </a:r>
                      <a:r>
                        <a:rPr lang="en-GB" sz="1800" b="1" dirty="0"/>
                        <a:t> 4</a:t>
                      </a:r>
                      <a:endParaRPr sz="18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dirty="0" err="1"/>
                        <a:t>Ffrind</a:t>
                      </a:r>
                      <a:r>
                        <a:rPr lang="en-GB" sz="1800" b="1" dirty="0"/>
                        <a:t> 5</a:t>
                      </a:r>
                      <a:endParaRPr sz="18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dirty="0" err="1"/>
                        <a:t>Ffrind</a:t>
                      </a:r>
                      <a:r>
                        <a:rPr lang="en-GB" sz="1800" b="1" dirty="0"/>
                        <a:t> 6</a:t>
                      </a:r>
                      <a:endParaRPr sz="18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dirty="0" err="1">
                          <a:solidFill>
                            <a:schemeClr val="tx1"/>
                          </a:solidFill>
                        </a:rPr>
                        <a:t>Cyfartaledd</a:t>
                      </a:r>
                      <a:endParaRPr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7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 </a:t>
                      </a:r>
                      <a:endParaRPr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 </a:t>
                      </a:r>
                      <a:endParaRPr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 </a:t>
                      </a:r>
                      <a:endParaRPr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 </a:t>
                      </a:r>
                      <a:endParaRPr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 </a:t>
                      </a:r>
                      <a:endParaRPr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/>
                        <a:t> </a:t>
                      </a:r>
                      <a:endParaRPr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/>
                        <a:t> </a:t>
                      </a:r>
                      <a:endParaRPr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/>
                        <a:t> </a:t>
                      </a:r>
                      <a:endParaRPr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796833" y="3987948"/>
            <a:ext cx="5997233" cy="1020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y-GB" sz="1800" dirty="0"/>
              <a:t>Cyfrifwch gyfartaledd chi a'ch ffrindiau. Sut mae eich cyfartaledd yn cymharu â'r cyfartaledd cenedlaethol o 19 munud?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955966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20;p32"/>
          <p:cNvSpPr txBox="1"/>
          <p:nvPr/>
        </p:nvSpPr>
        <p:spPr>
          <a:xfrm>
            <a:off x="0" y="308824"/>
            <a:ext cx="8337400" cy="1418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sz="4400" b="1" dirty="0">
                <a:solidFill>
                  <a:schemeClr val="accent3"/>
                </a:solidFill>
              </a:rPr>
              <a:t>Pa </a:t>
            </a:r>
            <a:r>
              <a:rPr lang="en-GB" sz="4400" b="1" dirty="0" err="1">
                <a:solidFill>
                  <a:schemeClr val="accent3"/>
                </a:solidFill>
              </a:rPr>
              <a:t>mor</a:t>
            </a:r>
            <a:r>
              <a:rPr lang="en-GB" sz="4400" b="1" dirty="0">
                <a:solidFill>
                  <a:schemeClr val="accent3"/>
                </a:solidFill>
              </a:rPr>
              <a:t> </a:t>
            </a:r>
            <a:r>
              <a:rPr lang="en-GB" sz="4400" b="1" dirty="0" err="1">
                <a:solidFill>
                  <a:schemeClr val="accent3"/>
                </a:solidFill>
              </a:rPr>
              <a:t>hir</a:t>
            </a:r>
            <a:r>
              <a:rPr lang="en-GB" sz="4400" b="1" dirty="0">
                <a:solidFill>
                  <a:schemeClr val="accent3"/>
                </a:solidFill>
              </a:rPr>
              <a:t> </a:t>
            </a:r>
            <a:r>
              <a:rPr lang="en-GB" sz="4400" b="1" dirty="0" err="1">
                <a:solidFill>
                  <a:schemeClr val="accent3"/>
                </a:solidFill>
              </a:rPr>
              <a:t>yw’r</a:t>
            </a:r>
            <a:r>
              <a:rPr lang="en-GB" sz="4400" b="1" dirty="0">
                <a:solidFill>
                  <a:schemeClr val="accent3"/>
                </a:solidFill>
              </a:rPr>
              <a:t> </a:t>
            </a:r>
            <a:r>
              <a:rPr lang="en-GB" sz="4400" b="1" dirty="0" err="1">
                <a:solidFill>
                  <a:schemeClr val="accent3"/>
                </a:solidFill>
              </a:rPr>
              <a:t>daith</a:t>
            </a:r>
            <a:r>
              <a:rPr lang="en-GB" sz="4400" b="1" dirty="0">
                <a:solidFill>
                  <a:schemeClr val="accent3"/>
                </a:solidFill>
              </a:rPr>
              <a:t>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7675" y="981548"/>
            <a:ext cx="17144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err="1">
                <a:solidFill>
                  <a:schemeClr val="accent2"/>
                </a:solidFill>
              </a:rPr>
              <a:t>Estyniad</a:t>
            </a:r>
            <a:r>
              <a:rPr lang="en-GB" sz="1600" b="1" dirty="0">
                <a:solidFill>
                  <a:schemeClr val="accent2"/>
                </a:solidFill>
              </a:rPr>
              <a:t> 1</a:t>
            </a:r>
          </a:p>
        </p:txBody>
      </p:sp>
      <p:pic>
        <p:nvPicPr>
          <p:cNvPr id="7" name="Google Shape;219;p3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87416" y="1320102"/>
            <a:ext cx="8506701" cy="36773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221;p32"/>
          <p:cNvSpPr txBox="1"/>
          <p:nvPr/>
        </p:nvSpPr>
        <p:spPr>
          <a:xfrm>
            <a:off x="597675" y="4351100"/>
            <a:ext cx="3000000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cy-GB" dirty="0"/>
              <a:t>Pam y gall amseroedd teithio gwahanol grwpiau ethnig amrywio?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24308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27;p33"/>
          <p:cNvSpPr txBox="1"/>
          <p:nvPr/>
        </p:nvSpPr>
        <p:spPr>
          <a:xfrm>
            <a:off x="-83127" y="277058"/>
            <a:ext cx="8168100" cy="12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sz="4400" b="1" dirty="0">
                <a:solidFill>
                  <a:schemeClr val="accent3"/>
                </a:solidFill>
              </a:rPr>
              <a:t>Pa </a:t>
            </a:r>
            <a:r>
              <a:rPr lang="en-GB" sz="4400" b="1" dirty="0" err="1">
                <a:solidFill>
                  <a:schemeClr val="accent3"/>
                </a:solidFill>
              </a:rPr>
              <a:t>mor</a:t>
            </a:r>
            <a:r>
              <a:rPr lang="en-GB" sz="4400" b="1" dirty="0">
                <a:solidFill>
                  <a:schemeClr val="accent3"/>
                </a:solidFill>
              </a:rPr>
              <a:t> bell </a:t>
            </a:r>
            <a:r>
              <a:rPr lang="en-GB" sz="4400" b="1" dirty="0" err="1">
                <a:solidFill>
                  <a:schemeClr val="accent3"/>
                </a:solidFill>
              </a:rPr>
              <a:t>rydych</a:t>
            </a:r>
            <a:r>
              <a:rPr lang="en-GB" sz="4400" b="1" dirty="0">
                <a:solidFill>
                  <a:schemeClr val="accent3"/>
                </a:solidFill>
              </a:rPr>
              <a:t> </a:t>
            </a:r>
            <a:r>
              <a:rPr lang="en-GB" sz="4400" b="1" dirty="0" err="1">
                <a:solidFill>
                  <a:schemeClr val="accent3"/>
                </a:solidFill>
              </a:rPr>
              <a:t>chi’n</a:t>
            </a:r>
            <a:r>
              <a:rPr lang="en-GB" sz="4400" b="1" dirty="0">
                <a:solidFill>
                  <a:schemeClr val="accent3"/>
                </a:solidFill>
              </a:rPr>
              <a:t> </a:t>
            </a:r>
            <a:r>
              <a:rPr lang="en-GB" sz="4400" b="1" dirty="0" err="1">
                <a:solidFill>
                  <a:schemeClr val="accent3"/>
                </a:solidFill>
              </a:rPr>
              <a:t>teithio</a:t>
            </a:r>
            <a:r>
              <a:rPr lang="en-GB" sz="4400" b="1" dirty="0">
                <a:solidFill>
                  <a:schemeClr val="accent3"/>
                </a:solidFill>
              </a:rPr>
              <a:t>?</a:t>
            </a:r>
            <a:endParaRPr sz="4400" b="1" dirty="0">
              <a:solidFill>
                <a:schemeClr val="accent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6119" y="1113514"/>
            <a:ext cx="12833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err="1">
                <a:solidFill>
                  <a:schemeClr val="accent2"/>
                </a:solidFill>
              </a:rPr>
              <a:t>Estyniad</a:t>
            </a:r>
            <a:r>
              <a:rPr lang="en-GB" b="1" dirty="0">
                <a:solidFill>
                  <a:schemeClr val="accent2"/>
                </a:solidFill>
              </a:rPr>
              <a:t> 2</a:t>
            </a:r>
          </a:p>
        </p:txBody>
      </p:sp>
      <p:sp>
        <p:nvSpPr>
          <p:cNvPr id="7" name="Google Shape;228;p33"/>
          <p:cNvSpPr txBox="1"/>
          <p:nvPr/>
        </p:nvSpPr>
        <p:spPr>
          <a:xfrm>
            <a:off x="741750" y="1906046"/>
            <a:ext cx="8168100" cy="1292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-GB" sz="3600" dirty="0" err="1">
                <a:solidFill>
                  <a:schemeClr val="tx1"/>
                </a:solidFill>
              </a:rPr>
              <a:t>Cyfartaledd</a:t>
            </a:r>
            <a:r>
              <a:rPr lang="en-GB" sz="3600" dirty="0">
                <a:solidFill>
                  <a:schemeClr val="tx1"/>
                </a:solidFill>
              </a:rPr>
              <a:t> = 2.4 miles (3.9km) </a:t>
            </a:r>
            <a:r>
              <a:rPr lang="cy-GB" sz="3600" dirty="0">
                <a:solidFill>
                  <a:schemeClr val="tx1"/>
                </a:solidFill>
              </a:rPr>
              <a:t>i'r ysgol</a:t>
            </a:r>
            <a:endParaRPr sz="3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1750" y="3433069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cy-GB" sz="2800" dirty="0">
                <a:solidFill>
                  <a:schemeClr val="tx1"/>
                </a:solidFill>
              </a:rPr>
              <a:t>Pa mor bell y gallwch fynd o'ch ysgol mewn 10 munud wrth gerdded neu feicio?</a:t>
            </a:r>
            <a:endParaRPr lang="en-GB" sz="2800" dirty="0">
              <a:solidFill>
                <a:schemeClr val="tx1"/>
              </a:solidFill>
            </a:endParaRPr>
          </a:p>
        </p:txBody>
      </p:sp>
      <p:pic>
        <p:nvPicPr>
          <p:cNvPr id="9" name="Google Shape;229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751" y="2766228"/>
            <a:ext cx="2959351" cy="16656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6923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42;p35"/>
          <p:cNvSpPr txBox="1"/>
          <p:nvPr/>
        </p:nvSpPr>
        <p:spPr>
          <a:xfrm>
            <a:off x="0" y="253550"/>
            <a:ext cx="8168100" cy="12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sz="4000" b="1" dirty="0" err="1"/>
              <a:t>Cymdogaethau</a:t>
            </a:r>
            <a:r>
              <a:rPr lang="en-GB" sz="4000" b="1" dirty="0"/>
              <a:t> 15 </a:t>
            </a:r>
            <a:r>
              <a:rPr lang="en-GB" sz="4000" b="1" dirty="0" err="1"/>
              <a:t>munud</a:t>
            </a:r>
            <a:endParaRPr sz="4000" b="1" dirty="0">
              <a:solidFill>
                <a:schemeClr val="accent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7324" y="1051661"/>
            <a:ext cx="10791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err="1">
                <a:solidFill>
                  <a:schemeClr val="accent2"/>
                </a:solidFill>
              </a:rPr>
              <a:t>Estyniad</a:t>
            </a:r>
            <a:r>
              <a:rPr lang="en-GB" b="1" dirty="0">
                <a:solidFill>
                  <a:schemeClr val="accent2"/>
                </a:solidFill>
              </a:rPr>
              <a:t> 3</a:t>
            </a:r>
          </a:p>
        </p:txBody>
      </p:sp>
      <p:pic>
        <p:nvPicPr>
          <p:cNvPr id="7" name="Google Shape;244;p35" descr="We can make city life more accessible, sustainable &amp; enjoyable by creating “15-minute cities.” Ensuring that residents can meet all their needs within a short walk or bike ride will accelerate a green &amp; just recovery." title="What is a ‘15-minute city’?">
            <a:hlinkClick r:id="rId2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7324" y="1530950"/>
            <a:ext cx="4012900" cy="300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243;p35"/>
          <p:cNvPicPr preferRelativeResize="0"/>
          <p:nvPr/>
        </p:nvPicPr>
        <p:blipFill rotWithShape="1">
          <a:blip r:embed="rId4">
            <a:alphaModFix/>
          </a:blip>
          <a:srcRect t="11859" b="10167"/>
          <a:stretch/>
        </p:blipFill>
        <p:spPr>
          <a:xfrm>
            <a:off x="5034834" y="1139125"/>
            <a:ext cx="3730942" cy="40043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233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ustrans PowerPoint Theme">
  <a:themeElements>
    <a:clrScheme name="Sustrans">
      <a:dk1>
        <a:srgbClr val="414042"/>
      </a:dk1>
      <a:lt1>
        <a:srgbClr val="FFFFFF"/>
      </a:lt1>
      <a:dk2>
        <a:srgbClr val="C0D631"/>
      </a:dk2>
      <a:lt2>
        <a:srgbClr val="FFFFFF"/>
      </a:lt2>
      <a:accent1>
        <a:srgbClr val="A39A94"/>
      </a:accent1>
      <a:accent2>
        <a:srgbClr val="009BA7"/>
      </a:accent2>
      <a:accent3>
        <a:srgbClr val="253773"/>
      </a:accent3>
      <a:accent4>
        <a:srgbClr val="7FD2EA"/>
      </a:accent4>
      <a:accent5>
        <a:srgbClr val="FFCF41"/>
      </a:accent5>
      <a:accent6>
        <a:srgbClr val="506E5A"/>
      </a:accent6>
      <a:hlink>
        <a:srgbClr val="414042"/>
      </a:hlink>
      <a:folHlink>
        <a:srgbClr val="41404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448</Words>
  <Application>Microsoft Office PowerPoint</Application>
  <PresentationFormat>On-screen Show (16:9)</PresentationFormat>
  <Paragraphs>87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Noto Sans Symbols</vt:lpstr>
      <vt:lpstr>Sustrans PowerPoint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 Elworthy</dc:creator>
  <cp:lastModifiedBy>Meg Elworthy</cp:lastModifiedBy>
  <cp:revision>22</cp:revision>
  <dcterms:modified xsi:type="dcterms:W3CDTF">2022-08-25T06:42:52Z</dcterms:modified>
</cp:coreProperties>
</file>