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3"/>
  </p:notesMasterIdLst>
  <p:sldIdLst>
    <p:sldId id="26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70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C7BDA5-9EE0-4247-A810-5837070850B6}">
  <a:tblStyle styleId="{A2C7BDA5-9EE0-4247-A810-5837070850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470"/>
        <p:guide pos="4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9566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raveltime.com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cGyONofhi4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818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Ffigurau'n dangos canrannau'r plant sy'n teithio i'r ysgol yn y DU yn defnyddio'r dull teithio hwn. Anogwch y disgyblion i ddyfalu pa ffigwr sy'n priodi gyda phob dull teithio.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501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818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Ffynhonnell yr adnoddau yw</a:t>
            </a:r>
            <a:r>
              <a:rPr lang="en-GB" dirty="0"/>
              <a:t>: https://www.ethnicity-facts-figures.service.gov.uk/culture-and-community/transport/travel-to-school/latest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10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Disgyblion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ddefnyddio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sng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https://app.traveltime.com/</a:t>
            </a:r>
            <a:r>
              <a:rPr lang="en-GB" sz="818" b="0" i="0" u="sng" strike="noStrike" cap="none" baseline="0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ganfod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bell y gallant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fynd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o’r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ysgol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mewn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taith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10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munud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yna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beicio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am 10 </a:t>
            </a:r>
            <a:r>
              <a:rPr lang="en-GB" sz="818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munud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GB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9476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818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Dangoswch y fideo ar gymdogaethau 15 munud i'r disgyblion.</a:t>
            </a:r>
            <a:r>
              <a:rPr lang="en-GB" dirty="0"/>
              <a:t>: </a:t>
            </a:r>
            <a:r>
              <a:rPr lang="en-GB" sz="818" b="0" i="0" u="sng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https://youtu.be/McGyONofhi4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635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wo">
  <p:cSld name="Photo Title Slide - Style Two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376" y="3939902"/>
            <a:ext cx="1606704" cy="89261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8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">
  <p:cSld name="Divider Slid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6120000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611999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vider Slide">
  <p:cSld name="1_Divider Slid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4932129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493212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9"/>
          <p:cNvSpPr>
            <a:spLocks noGrp="1"/>
          </p:cNvSpPr>
          <p:nvPr>
            <p:ph type="pic" idx="4"/>
          </p:nvPr>
        </p:nvSpPr>
        <p:spPr>
          <a:xfrm>
            <a:off x="5864455" y="3869"/>
            <a:ext cx="3279545" cy="513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Case Study Slide">
  <p:cSld name="Photo Case Study Slid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21" name="Google Shape;121;p20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20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20"/>
          <p:cNvSpPr>
            <a:spLocks noGrp="1"/>
          </p:cNvSpPr>
          <p:nvPr>
            <p:ph type="pic" idx="3"/>
          </p:nvPr>
        </p:nvSpPr>
        <p:spPr>
          <a:xfrm>
            <a:off x="5292000" y="1511845"/>
            <a:ext cx="3456000" cy="25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4"/>
          </p:nvPr>
        </p:nvSpPr>
        <p:spPr>
          <a:xfrm>
            <a:off x="792001" y="1511300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5"/>
          </p:nvPr>
        </p:nvSpPr>
        <p:spPr>
          <a:xfrm>
            <a:off x="792001" y="3023464"/>
            <a:ext cx="4284056" cy="14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body" idx="6"/>
          </p:nvPr>
        </p:nvSpPr>
        <p:spPr>
          <a:xfrm>
            <a:off x="792000" y="2530549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7"/>
          </p:nvPr>
        </p:nvSpPr>
        <p:spPr>
          <a:xfrm>
            <a:off x="5292000" y="4166343"/>
            <a:ext cx="3456000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Case Study Slide">
  <p:cSld name="Text Case Study Slid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3" name="Google Shape;133;p21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4" name="Google Shape;134;p21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5" name="Google Shape;135;p21"/>
          <p:cNvSpPr txBox="1">
            <a:spLocks noGrp="1"/>
          </p:cNvSpPr>
          <p:nvPr>
            <p:ph type="body" idx="3"/>
          </p:nvPr>
        </p:nvSpPr>
        <p:spPr>
          <a:xfrm>
            <a:off x="4463944" y="3131388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4"/>
          </p:nvPr>
        </p:nvSpPr>
        <p:spPr>
          <a:xfrm>
            <a:off x="792001" y="1503446"/>
            <a:ext cx="3491967" cy="292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5"/>
          </p:nvPr>
        </p:nvSpPr>
        <p:spPr>
          <a:xfrm>
            <a:off x="4463943" y="4150637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6"/>
          </p:nvPr>
        </p:nvSpPr>
        <p:spPr>
          <a:xfrm>
            <a:off x="4463942" y="1503447"/>
            <a:ext cx="4284056" cy="1376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9" name="Google Shape;139;p21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One">
  <p:cSld name="Sign-off Slide - Style One">
    <p:bg>
      <p:bgPr>
        <a:solidFill>
          <a:schemeClr val="dk2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2000" cy="888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wo">
  <p:cSld name="Sign-off Slide - Style Two">
    <p:bg>
      <p:bgPr>
        <a:solidFill>
          <a:schemeClr val="accent3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6415" y="3687078"/>
            <a:ext cx="2039232" cy="1132907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hree">
  <p:cSld name="Sign-off Slide - Style Three">
    <p:bg>
      <p:bgPr>
        <a:solidFill>
          <a:schemeClr val="accent2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4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1999" cy="88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hree">
  <p:cSld name="Photo Title Slide - Style Three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hoto Title Slide - Style Three">
  <p:cSld name="1_Photo Title Slide - Style Three">
    <p:bg>
      <p:bgPr>
        <a:solidFill>
          <a:schemeClr val="lt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One">
  <p:cSld name="Text Title Slide - Style One">
    <p:bg>
      <p:bgPr>
        <a:solidFill>
          <a:schemeClr val="dk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wo">
  <p:cSld name="Text Title Slide - Style Two">
    <p:bg>
      <p:bgPr>
        <a:solidFill>
          <a:schemeClr val="dk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hree">
  <p:cSld name="Text Title Slide - Style Three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>
            <a:spLocks noGrp="1"/>
          </p:cNvSpPr>
          <p:nvPr>
            <p:ph type="tbl" idx="2"/>
          </p:nvPr>
        </p:nvSpPr>
        <p:spPr>
          <a:xfrm>
            <a:off x="792163" y="1295400"/>
            <a:ext cx="7955837" cy="293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7" name="Google Shape;87;p15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">
  <p:cSld name="Bullet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 with Photo">
  <p:cSld name="Bullet Slide with Photo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>
            <a:spLocks noGrp="1"/>
          </p:cNvSpPr>
          <p:nvPr>
            <p:ph type="pic" idx="3"/>
          </p:nvPr>
        </p:nvSpPr>
        <p:spPr>
          <a:xfrm>
            <a:off x="5796136" y="1295401"/>
            <a:ext cx="2952577" cy="280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4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5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://www.youtube.com/watch?v=McGyONofhi4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156" y="2901941"/>
            <a:ext cx="4590910" cy="1076681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accent3"/>
                </a:solidFill>
              </a:rPr>
              <a:t>Pa </a:t>
            </a:r>
            <a:r>
              <a:rPr lang="en-GB" sz="4000" dirty="0" err="1">
                <a:solidFill>
                  <a:schemeClr val="accent3"/>
                </a:solidFill>
              </a:rPr>
              <a:t>mor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gyffredin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yw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fy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nhaith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i’r</a:t>
            </a:r>
            <a:r>
              <a:rPr lang="en-GB" sz="4000" dirty="0">
                <a:solidFill>
                  <a:schemeClr val="accent3"/>
                </a:solidFill>
              </a:rPr>
              <a:t> </a:t>
            </a:r>
            <a:r>
              <a:rPr lang="en-GB" sz="4000" dirty="0" err="1">
                <a:solidFill>
                  <a:schemeClr val="accent3"/>
                </a:solidFill>
              </a:rPr>
              <a:t>ysgol</a:t>
            </a:r>
            <a:r>
              <a:rPr lang="en-GB" sz="4000" dirty="0">
                <a:solidFill>
                  <a:schemeClr val="accent3"/>
                </a:solidFill>
              </a:rPr>
              <a:t>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504" y="2241559"/>
            <a:ext cx="3904339" cy="26007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56100" y="4842352"/>
            <a:ext cx="295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1"/>
                </a:solidFill>
              </a:rPr>
              <a:t>©2021, </a:t>
            </a:r>
            <a:r>
              <a:rPr lang="en-GB" sz="800" dirty="0" err="1">
                <a:solidFill>
                  <a:schemeClr val="accent1"/>
                </a:solidFill>
              </a:rPr>
              <a:t>Kois</a:t>
            </a:r>
            <a:r>
              <a:rPr lang="en-GB" sz="800" dirty="0">
                <a:solidFill>
                  <a:schemeClr val="accent1"/>
                </a:solidFill>
              </a:rPr>
              <a:t> Miah, </a:t>
            </a:r>
            <a:r>
              <a:rPr lang="cy-GB" sz="800" dirty="0">
                <a:solidFill>
                  <a:schemeClr val="accent1"/>
                </a:solidFill>
              </a:rPr>
              <a:t>cedwir pob hawl</a:t>
            </a:r>
            <a:endParaRPr lang="en-GB" sz="800" dirty="0">
              <a:solidFill>
                <a:schemeClr val="accent1"/>
              </a:solidFill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1B9DA576-E220-A02B-3B20-DA25EF091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239" y="126102"/>
            <a:ext cx="4759522" cy="232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0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50;p36"/>
          <p:cNvSpPr txBox="1"/>
          <p:nvPr/>
        </p:nvSpPr>
        <p:spPr>
          <a:xfrm>
            <a:off x="741603" y="1361033"/>
            <a:ext cx="7540247" cy="16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y-GB" sz="4000" b="1" dirty="0">
                <a:solidFill>
                  <a:schemeClr val="accent3"/>
                </a:solidFill>
              </a:rPr>
              <a:t>A oes modd i'ch ardal leol fod yn gymdogaeth 15 munud?</a:t>
            </a:r>
          </a:p>
          <a:p>
            <a:pPr lv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y-GB" sz="3200" b="1" dirty="0">
                <a:solidFill>
                  <a:schemeClr val="accent2"/>
                </a:solidFill>
              </a:rPr>
              <a:t>Beth sy'n rhwystro hyn?</a:t>
            </a:r>
            <a:endParaRPr sz="32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633" y="307078"/>
            <a:ext cx="10791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chemeClr val="accent2"/>
                </a:solidFill>
              </a:rPr>
              <a:t>Estyniad</a:t>
            </a:r>
            <a:r>
              <a:rPr lang="en-GB" b="1" dirty="0">
                <a:solidFill>
                  <a:schemeClr val="accent2"/>
                </a:solidFill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44351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8764" y="540717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err="1"/>
              <a:t>Sustrans</a:t>
            </a:r>
            <a:r>
              <a:rPr lang="en-GB" sz="1600" dirty="0"/>
              <a:t> </a:t>
            </a:r>
            <a:r>
              <a:rPr lang="en-GB" sz="1600" dirty="0" err="1"/>
              <a:t>yw’r</a:t>
            </a:r>
            <a:r>
              <a:rPr lang="en-GB" sz="1600" dirty="0"/>
              <a:t> </a:t>
            </a:r>
            <a:r>
              <a:rPr lang="en-GB" sz="1600" dirty="0" err="1"/>
              <a:t>elusen</a:t>
            </a:r>
            <a:r>
              <a:rPr lang="en-GB" sz="1600" dirty="0"/>
              <a:t> </a:t>
            </a:r>
            <a:r>
              <a:rPr lang="en-GB" sz="1600" dirty="0" err="1"/>
              <a:t>sy’n</a:t>
            </a:r>
            <a:r>
              <a:rPr lang="en-GB" sz="1600" dirty="0"/>
              <a:t> </a:t>
            </a:r>
            <a:r>
              <a:rPr lang="en-GB" sz="1600" dirty="0" err="1"/>
              <a:t>ei</a:t>
            </a:r>
            <a:r>
              <a:rPr lang="en-GB" sz="1600" dirty="0"/>
              <a:t> </a:t>
            </a:r>
            <a:r>
              <a:rPr lang="en-GB" sz="1600" dirty="0" err="1"/>
              <a:t>gwneud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haws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gerdded</a:t>
            </a:r>
            <a:r>
              <a:rPr lang="en-GB" sz="1600" dirty="0"/>
              <a:t> a </a:t>
            </a:r>
            <a:r>
              <a:rPr lang="en-GB" sz="1600" dirty="0" err="1"/>
              <a:t>beicio</a:t>
            </a:r>
            <a:r>
              <a:rPr lang="en-GB" sz="16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98764" y="139489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err="1"/>
              <a:t>Rydym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cysylltu</a:t>
            </a:r>
            <a:r>
              <a:rPr lang="en-GB" sz="1600" dirty="0"/>
              <a:t> </a:t>
            </a:r>
            <a:r>
              <a:rPr lang="en-GB" sz="1600" dirty="0" err="1"/>
              <a:t>pobl</a:t>
            </a:r>
            <a:r>
              <a:rPr lang="en-GB" sz="1600" dirty="0"/>
              <a:t> a </a:t>
            </a:r>
            <a:r>
              <a:rPr lang="en-GB" sz="1600" dirty="0" err="1"/>
              <a:t>lleoedd</a:t>
            </a:r>
            <a:r>
              <a:rPr lang="en-GB" sz="1600" dirty="0"/>
              <a:t>,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creu</a:t>
            </a:r>
            <a:r>
              <a:rPr lang="en-GB" sz="1600" dirty="0"/>
              <a:t> </a:t>
            </a:r>
            <a:r>
              <a:rPr lang="en-GB" sz="1600" dirty="0" err="1"/>
              <a:t>cymdogaethau</a:t>
            </a:r>
            <a:r>
              <a:rPr lang="en-GB" sz="1600" dirty="0"/>
              <a:t> </a:t>
            </a:r>
            <a:r>
              <a:rPr lang="en-GB" sz="1600" dirty="0" err="1"/>
              <a:t>byw</a:t>
            </a:r>
            <a:r>
              <a:rPr lang="en-GB" sz="1600" dirty="0"/>
              <a:t>,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trawsnewid</a:t>
            </a:r>
            <a:r>
              <a:rPr lang="en-GB" sz="1600" dirty="0"/>
              <a:t> y </a:t>
            </a:r>
            <a:r>
              <a:rPr lang="en-GB" sz="1600" dirty="0" err="1"/>
              <a:t>daith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ysgol</a:t>
            </a:r>
            <a:r>
              <a:rPr lang="en-GB" sz="1600" dirty="0"/>
              <a:t> ac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hwyluso</a:t>
            </a:r>
            <a:r>
              <a:rPr lang="en-GB" sz="1600" dirty="0"/>
              <a:t> </a:t>
            </a:r>
            <a:r>
              <a:rPr lang="en-GB" sz="1600" dirty="0" err="1"/>
              <a:t>taith</a:t>
            </a:r>
            <a:r>
              <a:rPr lang="en-GB" sz="1600" dirty="0"/>
              <a:t> </a:t>
            </a:r>
            <a:r>
              <a:rPr lang="en-GB" sz="1600" dirty="0" err="1"/>
              <a:t>hapusach</a:t>
            </a:r>
            <a:r>
              <a:rPr lang="en-GB" sz="1600" dirty="0"/>
              <a:t> ac </a:t>
            </a:r>
            <a:r>
              <a:rPr lang="en-GB" sz="1600" dirty="0" err="1"/>
              <a:t>iachach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gwaith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663655" y="2803073"/>
            <a:ext cx="26917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600" dirty="0"/>
              <a:t>Ymunwch â ni ar ein siwrne</a:t>
            </a:r>
            <a:endParaRPr lang="en-GB" sz="1600" dirty="0"/>
          </a:p>
        </p:txBody>
      </p:sp>
      <p:sp>
        <p:nvSpPr>
          <p:cNvPr id="8" name="Rectangle 7"/>
          <p:cNvSpPr/>
          <p:nvPr/>
        </p:nvSpPr>
        <p:spPr>
          <a:xfrm>
            <a:off x="4572000" y="460278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dirty="0"/>
              <a:t>Mae </a:t>
            </a:r>
            <a:r>
              <a:rPr lang="en-GB" sz="1100" dirty="0" err="1"/>
              <a:t>Sustrans</a:t>
            </a:r>
            <a:r>
              <a:rPr lang="en-GB" sz="1100" dirty="0"/>
              <a:t> </a:t>
            </a:r>
            <a:r>
              <a:rPr lang="en-GB" sz="1100" dirty="0" err="1"/>
              <a:t>yn</a:t>
            </a:r>
            <a:r>
              <a:rPr lang="en-GB" sz="1100" dirty="0"/>
              <a:t> </a:t>
            </a:r>
            <a:r>
              <a:rPr lang="en-GB" sz="1100" dirty="0" err="1"/>
              <a:t>elusen</a:t>
            </a:r>
            <a:r>
              <a:rPr lang="en-GB" sz="1100" dirty="0"/>
              <a:t> </a:t>
            </a:r>
            <a:r>
              <a:rPr lang="en-GB" sz="1100" dirty="0" err="1"/>
              <a:t>gofrestredig</a:t>
            </a:r>
            <a:r>
              <a:rPr lang="en-GB" sz="1100" dirty="0"/>
              <a:t> </a:t>
            </a:r>
            <a:r>
              <a:rPr lang="en-GB" sz="1100" dirty="0" err="1"/>
              <a:t>rhif</a:t>
            </a:r>
            <a:r>
              <a:rPr lang="en-GB" sz="1100" dirty="0"/>
              <a:t>. 326550 (</a:t>
            </a:r>
            <a:r>
              <a:rPr lang="en-GB" sz="1100" dirty="0" err="1"/>
              <a:t>Cymru</a:t>
            </a:r>
            <a:r>
              <a:rPr lang="en-GB" sz="1100" dirty="0"/>
              <a:t> a </a:t>
            </a:r>
            <a:r>
              <a:rPr lang="en-GB" sz="1100" dirty="0" err="1"/>
              <a:t>Lloegr</a:t>
            </a:r>
            <a:r>
              <a:rPr lang="en-GB" sz="1100" dirty="0"/>
              <a:t>) SC039263 (</a:t>
            </a:r>
            <a:r>
              <a:rPr lang="en-GB" sz="1100" dirty="0" err="1"/>
              <a:t>Yr</a:t>
            </a:r>
            <a:r>
              <a:rPr lang="en-GB" sz="1100" dirty="0"/>
              <a:t> Alban). © </a:t>
            </a:r>
            <a:r>
              <a:rPr lang="en-GB" sz="1100" dirty="0" err="1"/>
              <a:t>Sustrans</a:t>
            </a:r>
            <a:r>
              <a:rPr lang="en-GB" sz="1100" dirty="0"/>
              <a:t> </a:t>
            </a:r>
            <a:r>
              <a:rPr lang="en-GB" sz="1100" dirty="0" err="1"/>
              <a:t>Ionawr</a:t>
            </a:r>
            <a:r>
              <a:rPr lang="en-GB" sz="1100" dirty="0"/>
              <a:t> 2021 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24260E7-8B61-7D87-A55F-9C2F3058C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523" y="2818544"/>
            <a:ext cx="3766433" cy="183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7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76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0000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6619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701904" y="2580811"/>
            <a:ext cx="1134219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b="1" dirty="0" err="1"/>
              <a:t>Rydych</a:t>
            </a:r>
            <a:r>
              <a:rPr lang="en-GB" sz="4000" b="1" dirty="0"/>
              <a:t> </a:t>
            </a:r>
            <a:r>
              <a:rPr lang="en-GB" sz="4000" b="1" dirty="0" err="1"/>
              <a:t>yn</a:t>
            </a:r>
            <a:r>
              <a:rPr lang="en-GB" sz="4000" b="1" dirty="0"/>
              <a:t> un o </a:t>
            </a:r>
            <a:r>
              <a:rPr lang="en-GB" sz="4000" b="1" dirty="0" err="1"/>
              <a:t>fwy</a:t>
            </a:r>
            <a:r>
              <a:rPr lang="en-GB" sz="4000" b="1" dirty="0"/>
              <a:t> </a:t>
            </a:r>
            <a:r>
              <a:rPr lang="en-GB" sz="4000" b="1" dirty="0" err="1"/>
              <a:t>na</a:t>
            </a:r>
            <a:r>
              <a:rPr lang="en-GB" sz="4000" b="1" dirty="0"/>
              <a:t> 10 </a:t>
            </a:r>
            <a:r>
              <a:rPr lang="en-GB" sz="4000" b="1" dirty="0" err="1"/>
              <a:t>miliwn</a:t>
            </a:r>
            <a:endParaRPr lang="en-GB" sz="4000" b="1" dirty="0"/>
          </a:p>
          <a:p>
            <a:pPr lvl="0" algn="ctr"/>
            <a:r>
              <a:rPr lang="en-GB" sz="2800" b="1" dirty="0"/>
              <a:t> o </a:t>
            </a:r>
            <a:r>
              <a:rPr lang="en-GB" sz="2800" b="1" dirty="0" err="1"/>
              <a:t>blant</a:t>
            </a:r>
            <a:r>
              <a:rPr lang="en-GB" sz="2800" b="1" dirty="0"/>
              <a:t> </a:t>
            </a:r>
            <a:r>
              <a:rPr lang="en-GB" sz="2800" b="1" dirty="0" err="1"/>
              <a:t>ysgol</a:t>
            </a:r>
            <a:r>
              <a:rPr lang="en-GB" sz="2800" b="1" dirty="0"/>
              <a:t> y DU</a:t>
            </a:r>
            <a:endParaRPr lang="en-GB" sz="2400" b="1" dirty="0">
              <a:solidFill>
                <a:schemeClr val="accent3"/>
              </a:solidFill>
            </a:endParaRPr>
          </a:p>
        </p:txBody>
      </p:sp>
      <p:sp>
        <p:nvSpPr>
          <p:cNvPr id="10" name="Google Shape;178;p27"/>
          <p:cNvSpPr txBox="1"/>
          <p:nvPr/>
        </p:nvSpPr>
        <p:spPr>
          <a:xfrm>
            <a:off x="1626919" y="3763708"/>
            <a:ext cx="6388925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GB" sz="1700" dirty="0">
                <a:solidFill>
                  <a:schemeClr val="accent2"/>
                </a:solidFill>
              </a:rPr>
              <a:t>9 </a:t>
            </a:r>
            <a:r>
              <a:rPr lang="en-GB" sz="1700" dirty="0" err="1">
                <a:solidFill>
                  <a:schemeClr val="accent2"/>
                </a:solidFill>
              </a:rPr>
              <a:t>miliwn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yn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Lloegr</a:t>
            </a:r>
            <a:r>
              <a:rPr lang="en-GB" sz="1700" dirty="0">
                <a:solidFill>
                  <a:schemeClr val="accent2"/>
                </a:solidFill>
              </a:rPr>
              <a:t>, 500,000 </a:t>
            </a:r>
            <a:r>
              <a:rPr lang="en-GB" sz="1700" dirty="0" err="1">
                <a:solidFill>
                  <a:schemeClr val="accent2"/>
                </a:solidFill>
              </a:rPr>
              <a:t>yng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Nghymru</a:t>
            </a:r>
            <a:r>
              <a:rPr lang="en-GB" sz="1700" dirty="0">
                <a:solidFill>
                  <a:schemeClr val="accent2"/>
                </a:solidFill>
              </a:rPr>
              <a:t>, 700,000 </a:t>
            </a:r>
            <a:r>
              <a:rPr lang="en-GB" sz="1700" dirty="0" err="1">
                <a:solidFill>
                  <a:schemeClr val="accent2"/>
                </a:solidFill>
              </a:rPr>
              <a:t>yn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yr</a:t>
            </a:r>
            <a:r>
              <a:rPr lang="en-GB" sz="1700" dirty="0">
                <a:solidFill>
                  <a:schemeClr val="accent2"/>
                </a:solidFill>
              </a:rPr>
              <a:t> Alban a 300,000 </a:t>
            </a:r>
            <a:r>
              <a:rPr lang="en-GB" sz="1700" dirty="0" err="1">
                <a:solidFill>
                  <a:schemeClr val="accent2"/>
                </a:solidFill>
              </a:rPr>
              <a:t>yng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Ngogledd</a:t>
            </a:r>
            <a:r>
              <a:rPr lang="en-GB" sz="1700" dirty="0">
                <a:solidFill>
                  <a:schemeClr val="accent2"/>
                </a:solidFill>
              </a:rPr>
              <a:t> </a:t>
            </a:r>
            <a:r>
              <a:rPr lang="en-GB" sz="1700" dirty="0" err="1">
                <a:solidFill>
                  <a:schemeClr val="accent2"/>
                </a:solidFill>
              </a:rPr>
              <a:t>Iwerddon</a:t>
            </a:r>
            <a:endParaRPr sz="17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434887" y="512398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5400" b="1" dirty="0" err="1">
                <a:solidFill>
                  <a:schemeClr val="accent3"/>
                </a:solidFill>
              </a:rPr>
              <a:t>Sut</a:t>
            </a:r>
            <a:r>
              <a:rPr lang="en-GB" sz="5400" b="1" dirty="0">
                <a:solidFill>
                  <a:schemeClr val="accent3"/>
                </a:solidFill>
              </a:rPr>
              <a:t> </a:t>
            </a:r>
            <a:r>
              <a:rPr lang="en-GB" sz="5400" b="1" dirty="0" err="1">
                <a:solidFill>
                  <a:schemeClr val="accent3"/>
                </a:solidFill>
              </a:rPr>
              <a:t>rydych</a:t>
            </a:r>
            <a:r>
              <a:rPr lang="en-GB" sz="5400" b="1" dirty="0">
                <a:solidFill>
                  <a:schemeClr val="accent3"/>
                </a:solidFill>
              </a:rPr>
              <a:t> </a:t>
            </a:r>
            <a:r>
              <a:rPr lang="en-GB" sz="5400" b="1" dirty="0" err="1">
                <a:solidFill>
                  <a:schemeClr val="accent3"/>
                </a:solidFill>
              </a:rPr>
              <a:t>chi’n</a:t>
            </a:r>
            <a:r>
              <a:rPr lang="en-GB" sz="5400" b="1" dirty="0">
                <a:solidFill>
                  <a:schemeClr val="accent3"/>
                </a:solidFill>
              </a:rPr>
              <a:t> </a:t>
            </a:r>
            <a:r>
              <a:rPr lang="en-GB" sz="5400" b="1" dirty="0" err="1">
                <a:solidFill>
                  <a:schemeClr val="accent3"/>
                </a:solidFill>
              </a:rPr>
              <a:t>teithio</a:t>
            </a:r>
            <a:r>
              <a:rPr lang="en-GB" sz="5400" b="1" dirty="0">
                <a:solidFill>
                  <a:schemeClr val="accent3"/>
                </a:solidFill>
              </a:rPr>
              <a:t>?</a:t>
            </a:r>
            <a:endParaRPr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388478" y="2457706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2"/>
                </a:solidFill>
              </a:rPr>
              <a:t>1, 2, 4, 11, 37, 43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Google Shape;188;p28"/>
          <p:cNvGraphicFramePr/>
          <p:nvPr>
            <p:extLst>
              <p:ext uri="{D42A27DB-BD31-4B8C-83A1-F6EECF244321}">
                <p14:modId xmlns:p14="http://schemas.microsoft.com/office/powerpoint/2010/main" val="3540046121"/>
              </p:ext>
            </p:extLst>
          </p:nvPr>
        </p:nvGraphicFramePr>
        <p:xfrm>
          <a:off x="1558502" y="3523062"/>
          <a:ext cx="6693000" cy="609570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475"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Beic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 / Fan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Bws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Lleol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Bws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Preifat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Trên</a:t>
                      </a:r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Cerdded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00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244977" y="161286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5400" b="1" dirty="0" err="1"/>
              <a:t>Sut</a:t>
            </a:r>
            <a:r>
              <a:rPr lang="en-GB" sz="5400" b="1" dirty="0"/>
              <a:t> </a:t>
            </a:r>
            <a:r>
              <a:rPr lang="en-GB" sz="5400" b="1" dirty="0" err="1"/>
              <a:t>rydych</a:t>
            </a:r>
            <a:r>
              <a:rPr lang="en-GB" sz="5400" b="1" dirty="0"/>
              <a:t> </a:t>
            </a:r>
            <a:r>
              <a:rPr lang="en-GB" sz="5400" b="1" dirty="0" err="1"/>
              <a:t>chi’n</a:t>
            </a:r>
            <a:r>
              <a:rPr lang="en-GB" sz="5400" b="1" dirty="0"/>
              <a:t> </a:t>
            </a:r>
            <a:r>
              <a:rPr lang="en-GB" sz="5400" b="1" dirty="0" err="1"/>
              <a:t>teithio</a:t>
            </a:r>
            <a:r>
              <a:rPr lang="en-GB" sz="5400" b="1" dirty="0"/>
              <a:t>?</a:t>
            </a:r>
            <a:endParaRPr lang="en-GB"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217924" y="1918138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4000" b="1" dirty="0">
                <a:solidFill>
                  <a:schemeClr val="accent2"/>
                </a:solidFill>
              </a:rPr>
              <a:t>A</a:t>
            </a:r>
            <a:r>
              <a:rPr lang="cy-GB" sz="4000" b="1" dirty="0">
                <a:solidFill>
                  <a:schemeClr val="accent2"/>
                </a:solidFill>
              </a:rPr>
              <a:t>tebion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460563"/>
              </p:ext>
            </p:extLst>
          </p:nvPr>
        </p:nvGraphicFramePr>
        <p:xfrm>
          <a:off x="1442162" y="2960824"/>
          <a:ext cx="6693000" cy="1546038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475"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Beic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 / Fan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Bws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Lleol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Bws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Preifat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Trên</a:t>
                      </a:r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b="1" i="0" u="none" strike="noStrike" cap="none" baseline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r>
                        <a:rPr lang="en-GB" sz="1400" b="1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Cerdded</a:t>
                      </a:r>
                      <a:r>
                        <a:rPr lang="en-GB" sz="14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2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37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43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61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04;p30"/>
          <p:cNvSpPr txBox="1"/>
          <p:nvPr/>
        </p:nvSpPr>
        <p:spPr>
          <a:xfrm>
            <a:off x="597675" y="25355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6600" b="1" dirty="0" err="1">
                <a:solidFill>
                  <a:schemeClr val="accent3"/>
                </a:solidFill>
              </a:rPr>
              <a:t>Trafodaeth</a:t>
            </a:r>
            <a:r>
              <a:rPr lang="en-GB" sz="6600" b="1" dirty="0">
                <a:solidFill>
                  <a:schemeClr val="accent3"/>
                </a:solidFill>
              </a:rPr>
              <a:t>: </a:t>
            </a:r>
            <a:endParaRPr sz="6200" b="1" dirty="0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6022" y="1530949"/>
            <a:ext cx="73935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Pam </a:t>
            </a:r>
            <a:r>
              <a:rPr lang="en-GB" sz="2400" dirty="0" err="1"/>
              <a:t>rydych</a:t>
            </a:r>
            <a:r>
              <a:rPr lang="en-GB" sz="2400" dirty="0"/>
              <a:t> </a:t>
            </a:r>
            <a:r>
              <a:rPr lang="en-GB" sz="2400" dirty="0" err="1"/>
              <a:t>chi’n</a:t>
            </a:r>
            <a:r>
              <a:rPr lang="en-GB" sz="2400" dirty="0"/>
              <a:t> </a:t>
            </a:r>
            <a:r>
              <a:rPr lang="en-GB" sz="2400" dirty="0" err="1"/>
              <a:t>meddwl</a:t>
            </a:r>
            <a:r>
              <a:rPr lang="en-GB" sz="2400" dirty="0"/>
              <a:t> bod y </a:t>
            </a:r>
            <a:r>
              <a:rPr lang="en-GB" sz="2400" dirty="0" err="1"/>
              <a:t>rhan</a:t>
            </a:r>
            <a:r>
              <a:rPr lang="en-GB" sz="2400" dirty="0"/>
              <a:t> </a:t>
            </a:r>
            <a:r>
              <a:rPr lang="en-GB" sz="2400" dirty="0" err="1"/>
              <a:t>fwyaf</a:t>
            </a:r>
            <a:r>
              <a:rPr lang="en-GB" sz="2400" dirty="0"/>
              <a:t> o </a:t>
            </a:r>
            <a:r>
              <a:rPr lang="en-GB" sz="2400" dirty="0" err="1"/>
              <a:t>bobl</a:t>
            </a:r>
            <a:r>
              <a:rPr lang="en-GB" sz="2400" dirty="0"/>
              <a:t> </a:t>
            </a:r>
            <a:r>
              <a:rPr lang="en-GB" sz="2400" dirty="0" err="1"/>
              <a:t>yn</a:t>
            </a:r>
            <a:r>
              <a:rPr lang="en-GB" sz="2400" dirty="0"/>
              <a:t> </a:t>
            </a:r>
            <a:r>
              <a:rPr lang="en-GB" sz="2400" dirty="0" err="1"/>
              <a:t>teithio</a:t>
            </a:r>
            <a:r>
              <a:rPr lang="en-GB" sz="2400" dirty="0"/>
              <a:t> </a:t>
            </a:r>
            <a:r>
              <a:rPr lang="en-GB" sz="2400" dirty="0" err="1"/>
              <a:t>fel</a:t>
            </a:r>
            <a:r>
              <a:rPr lang="en-GB" sz="2400" dirty="0"/>
              <a:t> </a:t>
            </a:r>
            <a:r>
              <a:rPr lang="en-GB" sz="2400" dirty="0" err="1"/>
              <a:t>hyn</a:t>
            </a:r>
            <a:r>
              <a:rPr lang="en-GB" sz="2400" dirty="0"/>
              <a:t> </a:t>
            </a:r>
            <a:r>
              <a:rPr lang="en-GB" sz="2400" dirty="0" err="1"/>
              <a:t>i’r</a:t>
            </a:r>
            <a:r>
              <a:rPr lang="en-GB" sz="2400" dirty="0"/>
              <a:t> </a:t>
            </a:r>
            <a:r>
              <a:rPr lang="en-GB" sz="2400" dirty="0" err="1"/>
              <a:t>ysgol</a:t>
            </a:r>
            <a:r>
              <a:rPr lang="en-GB" sz="2400" dirty="0"/>
              <a:t>? </a:t>
            </a:r>
          </a:p>
          <a:p>
            <a:endParaRPr lang="en-GB" sz="2400" dirty="0"/>
          </a:p>
          <a:p>
            <a:r>
              <a:rPr lang="en-GB" sz="2400" dirty="0"/>
              <a:t>Beth </a:t>
            </a:r>
            <a:r>
              <a:rPr lang="en-GB" sz="2400" dirty="0" err="1"/>
              <a:t>sy’n</a:t>
            </a:r>
            <a:r>
              <a:rPr lang="en-GB" sz="2400" dirty="0"/>
              <a:t> </a:t>
            </a:r>
            <a:r>
              <a:rPr lang="en-GB" sz="2400" dirty="0" err="1"/>
              <a:t>rhwystro</a:t>
            </a:r>
            <a:r>
              <a:rPr lang="en-GB" sz="2400" dirty="0"/>
              <a:t> </a:t>
            </a:r>
            <a:r>
              <a:rPr lang="en-GB" sz="2400" dirty="0" err="1"/>
              <a:t>pobl</a:t>
            </a:r>
            <a:r>
              <a:rPr lang="en-GB" sz="2400" dirty="0"/>
              <a:t> </a:t>
            </a:r>
            <a:r>
              <a:rPr lang="en-GB" sz="2400" dirty="0" err="1"/>
              <a:t>rhag</a:t>
            </a:r>
            <a:r>
              <a:rPr lang="en-GB" sz="2400" dirty="0"/>
              <a:t> </a:t>
            </a:r>
            <a:r>
              <a:rPr lang="en-GB" sz="2400" dirty="0" err="1"/>
              <a:t>beicio</a:t>
            </a:r>
            <a:r>
              <a:rPr lang="en-GB" sz="2400" dirty="0"/>
              <a:t> </a:t>
            </a:r>
            <a:r>
              <a:rPr lang="en-GB" sz="2400" dirty="0" err="1"/>
              <a:t>i’r</a:t>
            </a:r>
            <a:r>
              <a:rPr lang="en-GB" sz="2400" dirty="0"/>
              <a:t> </a:t>
            </a:r>
            <a:r>
              <a:rPr lang="en-GB" sz="2400" dirty="0" err="1"/>
              <a:t>ysgol</a:t>
            </a:r>
            <a:r>
              <a:rPr lang="en-GB" sz="2400" dirty="0"/>
              <a:t>? </a:t>
            </a:r>
          </a:p>
          <a:p>
            <a:endParaRPr lang="en-GB" sz="2400" dirty="0"/>
          </a:p>
          <a:p>
            <a:r>
              <a:rPr lang="en-GB" sz="2400" dirty="0"/>
              <a:t>Beth </a:t>
            </a:r>
            <a:r>
              <a:rPr lang="en-GB" sz="2400" dirty="0" err="1"/>
              <a:t>yn</a:t>
            </a:r>
            <a:r>
              <a:rPr lang="en-GB" sz="2400" dirty="0"/>
              <a:t> </a:t>
            </a:r>
            <a:r>
              <a:rPr lang="en-GB" sz="2400" dirty="0" err="1"/>
              <a:t>eich</a:t>
            </a:r>
            <a:r>
              <a:rPr lang="en-GB" sz="2400" dirty="0"/>
              <a:t> barn chi </a:t>
            </a:r>
            <a:r>
              <a:rPr lang="en-GB" sz="2400" dirty="0" err="1"/>
              <a:t>yw’r</a:t>
            </a:r>
            <a:r>
              <a:rPr lang="en-GB" sz="2400" dirty="0"/>
              <a:t> %au </a:t>
            </a:r>
            <a:r>
              <a:rPr lang="en-GB" sz="2400" dirty="0" err="1"/>
              <a:t>ar</a:t>
            </a:r>
            <a:r>
              <a:rPr lang="en-GB" sz="2400" dirty="0"/>
              <a:t> </a:t>
            </a:r>
            <a:r>
              <a:rPr lang="en-GB" sz="2400" dirty="0" err="1"/>
              <a:t>gyfer</a:t>
            </a:r>
            <a:r>
              <a:rPr lang="en-GB" sz="2400" dirty="0"/>
              <a:t> </a:t>
            </a:r>
            <a:r>
              <a:rPr lang="en-GB" sz="2400" dirty="0" err="1"/>
              <a:t>eich</a:t>
            </a:r>
            <a:r>
              <a:rPr lang="en-GB" sz="2400" dirty="0"/>
              <a:t> </a:t>
            </a:r>
            <a:r>
              <a:rPr lang="en-GB" sz="2400" dirty="0" err="1"/>
              <a:t>dosbarth</a:t>
            </a:r>
            <a:r>
              <a:rPr lang="en-GB" sz="2400" dirty="0"/>
              <a:t> </a:t>
            </a:r>
            <a:r>
              <a:rPr lang="en-GB" sz="2400" dirty="0" err="1"/>
              <a:t>neu</a:t>
            </a:r>
            <a:r>
              <a:rPr lang="en-GB" sz="2400" dirty="0"/>
              <a:t> </a:t>
            </a:r>
            <a:r>
              <a:rPr lang="en-GB" sz="2400" dirty="0" err="1"/>
              <a:t>ysgol</a:t>
            </a:r>
            <a:r>
              <a:rPr lang="en-GB" sz="2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4620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1;p31"/>
          <p:cNvSpPr txBox="1"/>
          <p:nvPr/>
        </p:nvSpPr>
        <p:spPr>
          <a:xfrm>
            <a:off x="0" y="34499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4800" b="1" dirty="0">
                <a:solidFill>
                  <a:schemeClr val="accent3"/>
                </a:solidFill>
              </a:rPr>
              <a:t>Pa </a:t>
            </a:r>
            <a:r>
              <a:rPr lang="en-GB" sz="4800" b="1" dirty="0" err="1">
                <a:solidFill>
                  <a:schemeClr val="accent3"/>
                </a:solidFill>
              </a:rPr>
              <a:t>mor</a:t>
            </a:r>
            <a:r>
              <a:rPr lang="en-GB" sz="4800" b="1" dirty="0">
                <a:solidFill>
                  <a:schemeClr val="accent3"/>
                </a:solidFill>
              </a:rPr>
              <a:t> </a:t>
            </a:r>
            <a:r>
              <a:rPr lang="en-GB" sz="4800" b="1" dirty="0" err="1">
                <a:solidFill>
                  <a:schemeClr val="accent3"/>
                </a:solidFill>
              </a:rPr>
              <a:t>hir</a:t>
            </a:r>
            <a:r>
              <a:rPr lang="en-GB" sz="4800" b="1" dirty="0">
                <a:solidFill>
                  <a:schemeClr val="accent3"/>
                </a:solidFill>
              </a:rPr>
              <a:t> </a:t>
            </a:r>
            <a:r>
              <a:rPr lang="en-GB" sz="4800" b="1" dirty="0" err="1">
                <a:solidFill>
                  <a:schemeClr val="accent3"/>
                </a:solidFill>
              </a:rPr>
              <a:t>yw’r</a:t>
            </a:r>
            <a:r>
              <a:rPr lang="en-GB" sz="4800" b="1" dirty="0">
                <a:solidFill>
                  <a:schemeClr val="accent3"/>
                </a:solidFill>
              </a:rPr>
              <a:t> </a:t>
            </a:r>
            <a:r>
              <a:rPr lang="en-GB" sz="4800" b="1" dirty="0" err="1">
                <a:solidFill>
                  <a:schemeClr val="accent3"/>
                </a:solidFill>
              </a:rPr>
              <a:t>daith</a:t>
            </a:r>
            <a:r>
              <a:rPr lang="en-GB" sz="4800" b="1" dirty="0">
                <a:solidFill>
                  <a:schemeClr val="accent3"/>
                </a:solidFill>
              </a:rPr>
              <a:t>? </a:t>
            </a:r>
            <a:endParaRPr sz="4800" b="1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788703"/>
              </p:ext>
            </p:extLst>
          </p:nvPr>
        </p:nvGraphicFramePr>
        <p:xfrm>
          <a:off x="628650" y="1370013"/>
          <a:ext cx="8333600" cy="2428525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04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7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y-GB" sz="18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Hyd fy nhaith (munudau)</a:t>
                      </a:r>
                      <a:endParaRPr sz="24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1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2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3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4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5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/>
                        <a:t>Ffrind</a:t>
                      </a:r>
                      <a:r>
                        <a:rPr lang="en-GB" sz="1800" b="1" dirty="0"/>
                        <a:t> 6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Cyfartaledd</a:t>
                      </a:r>
                      <a:endParaRPr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6833" y="3987948"/>
            <a:ext cx="5997233" cy="1020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y-GB" sz="1800" dirty="0"/>
              <a:t>Cyfrifwch gyfartaledd chi a'ch ffrindiau. Sut mae eich cyfartaledd yn cymharu â'r cyfartaledd cenedlaethol o 19 munud?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559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0;p32"/>
          <p:cNvSpPr txBox="1"/>
          <p:nvPr/>
        </p:nvSpPr>
        <p:spPr>
          <a:xfrm>
            <a:off x="0" y="308824"/>
            <a:ext cx="8337400" cy="141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4400" b="1" dirty="0">
                <a:solidFill>
                  <a:schemeClr val="accent3"/>
                </a:solidFill>
              </a:rPr>
              <a:t>Pa </a:t>
            </a:r>
            <a:r>
              <a:rPr lang="en-GB" sz="4400" b="1" dirty="0" err="1">
                <a:solidFill>
                  <a:schemeClr val="accent3"/>
                </a:solidFill>
              </a:rPr>
              <a:t>mor</a:t>
            </a:r>
            <a:r>
              <a:rPr lang="en-GB" sz="4400" b="1" dirty="0">
                <a:solidFill>
                  <a:schemeClr val="accent3"/>
                </a:solidFill>
              </a:rPr>
              <a:t> </a:t>
            </a:r>
            <a:r>
              <a:rPr lang="en-GB" sz="4400" b="1" dirty="0" err="1">
                <a:solidFill>
                  <a:schemeClr val="accent3"/>
                </a:solidFill>
              </a:rPr>
              <a:t>hir</a:t>
            </a:r>
            <a:r>
              <a:rPr lang="en-GB" sz="4400" b="1" dirty="0">
                <a:solidFill>
                  <a:schemeClr val="accent3"/>
                </a:solidFill>
              </a:rPr>
              <a:t> </a:t>
            </a:r>
            <a:r>
              <a:rPr lang="en-GB" sz="4400" b="1" dirty="0" err="1">
                <a:solidFill>
                  <a:schemeClr val="accent3"/>
                </a:solidFill>
              </a:rPr>
              <a:t>yw’r</a:t>
            </a:r>
            <a:r>
              <a:rPr lang="en-GB" sz="4400" b="1" dirty="0">
                <a:solidFill>
                  <a:schemeClr val="accent3"/>
                </a:solidFill>
              </a:rPr>
              <a:t> </a:t>
            </a:r>
            <a:r>
              <a:rPr lang="en-GB" sz="4400" b="1" dirty="0" err="1">
                <a:solidFill>
                  <a:schemeClr val="accent3"/>
                </a:solidFill>
              </a:rPr>
              <a:t>daith</a:t>
            </a:r>
            <a:r>
              <a:rPr lang="en-GB" sz="4400" b="1" dirty="0">
                <a:solidFill>
                  <a:schemeClr val="accent3"/>
                </a:solidFill>
              </a:rPr>
              <a:t>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7675" y="981548"/>
            <a:ext cx="1714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chemeClr val="accent2"/>
                </a:solidFill>
              </a:rPr>
              <a:t>Estyniad</a:t>
            </a:r>
            <a:r>
              <a:rPr lang="en-GB" sz="1600" b="1" dirty="0">
                <a:solidFill>
                  <a:schemeClr val="accent2"/>
                </a:solidFill>
              </a:rPr>
              <a:t> 1</a:t>
            </a:r>
          </a:p>
        </p:txBody>
      </p:sp>
      <p:pic>
        <p:nvPicPr>
          <p:cNvPr id="7" name="Google Shape;219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87416" y="1320102"/>
            <a:ext cx="8506701" cy="36773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21;p32"/>
          <p:cNvSpPr txBox="1"/>
          <p:nvPr/>
        </p:nvSpPr>
        <p:spPr>
          <a:xfrm>
            <a:off x="597675" y="4351100"/>
            <a:ext cx="30000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cy-GB" dirty="0"/>
              <a:t>Pam y gall amseroedd teithio gwahanol grwpiau ethnig amrywio?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430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7;p33"/>
          <p:cNvSpPr txBox="1"/>
          <p:nvPr/>
        </p:nvSpPr>
        <p:spPr>
          <a:xfrm>
            <a:off x="-83127" y="277058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4400" b="1" dirty="0">
                <a:solidFill>
                  <a:schemeClr val="accent3"/>
                </a:solidFill>
              </a:rPr>
              <a:t>Pa </a:t>
            </a:r>
            <a:r>
              <a:rPr lang="en-GB" sz="4400" b="1" dirty="0" err="1">
                <a:solidFill>
                  <a:schemeClr val="accent3"/>
                </a:solidFill>
              </a:rPr>
              <a:t>mor</a:t>
            </a:r>
            <a:r>
              <a:rPr lang="en-GB" sz="4400" b="1" dirty="0">
                <a:solidFill>
                  <a:schemeClr val="accent3"/>
                </a:solidFill>
              </a:rPr>
              <a:t> bell </a:t>
            </a:r>
            <a:r>
              <a:rPr lang="en-GB" sz="4400" b="1" dirty="0" err="1">
                <a:solidFill>
                  <a:schemeClr val="accent3"/>
                </a:solidFill>
              </a:rPr>
              <a:t>rydych</a:t>
            </a:r>
            <a:r>
              <a:rPr lang="en-GB" sz="4400" b="1" dirty="0">
                <a:solidFill>
                  <a:schemeClr val="accent3"/>
                </a:solidFill>
              </a:rPr>
              <a:t> </a:t>
            </a:r>
            <a:r>
              <a:rPr lang="en-GB" sz="4400" b="1" dirty="0" err="1">
                <a:solidFill>
                  <a:schemeClr val="accent3"/>
                </a:solidFill>
              </a:rPr>
              <a:t>chi’n</a:t>
            </a:r>
            <a:r>
              <a:rPr lang="en-GB" sz="4400" b="1" dirty="0">
                <a:solidFill>
                  <a:schemeClr val="accent3"/>
                </a:solidFill>
              </a:rPr>
              <a:t> </a:t>
            </a:r>
            <a:r>
              <a:rPr lang="en-GB" sz="4400" b="1" dirty="0" err="1">
                <a:solidFill>
                  <a:schemeClr val="accent3"/>
                </a:solidFill>
              </a:rPr>
              <a:t>teithio</a:t>
            </a:r>
            <a:r>
              <a:rPr lang="en-GB" sz="4400" b="1" dirty="0">
                <a:solidFill>
                  <a:schemeClr val="accent3"/>
                </a:solidFill>
              </a:rPr>
              <a:t>?</a:t>
            </a:r>
            <a:endParaRPr sz="44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119" y="1113514"/>
            <a:ext cx="1283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chemeClr val="accent2"/>
                </a:solidFill>
              </a:rPr>
              <a:t>Estyniad</a:t>
            </a:r>
            <a:r>
              <a:rPr lang="en-GB" b="1" dirty="0">
                <a:solidFill>
                  <a:schemeClr val="accent2"/>
                </a:solidFill>
              </a:rPr>
              <a:t> 2</a:t>
            </a:r>
          </a:p>
        </p:txBody>
      </p:sp>
      <p:sp>
        <p:nvSpPr>
          <p:cNvPr id="7" name="Google Shape;228;p33"/>
          <p:cNvSpPr txBox="1"/>
          <p:nvPr/>
        </p:nvSpPr>
        <p:spPr>
          <a:xfrm>
            <a:off x="741750" y="1906046"/>
            <a:ext cx="81681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sz="3600" dirty="0" err="1">
                <a:solidFill>
                  <a:schemeClr val="tx1"/>
                </a:solidFill>
              </a:rPr>
              <a:t>Cyfartaledd</a:t>
            </a:r>
            <a:r>
              <a:rPr lang="en-GB" sz="3600" dirty="0">
                <a:solidFill>
                  <a:schemeClr val="tx1"/>
                </a:solidFill>
              </a:rPr>
              <a:t> = 2.4 miles (3.9km) </a:t>
            </a:r>
            <a:r>
              <a:rPr lang="cy-GB" sz="3600" dirty="0">
                <a:solidFill>
                  <a:schemeClr val="tx1"/>
                </a:solidFill>
              </a:rPr>
              <a:t>i'r ysgol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750" y="343306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y-GB" sz="2800" dirty="0">
                <a:solidFill>
                  <a:schemeClr val="tx1"/>
                </a:solidFill>
              </a:rPr>
              <a:t>Pa mor bell y gallwch fynd o'ch ysgol mewn 10 munud wrth gerdded neu feicio?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9" name="Google Shape;22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7751" y="2766228"/>
            <a:ext cx="2959351" cy="16656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92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35"/>
          <p:cNvSpPr txBox="1"/>
          <p:nvPr/>
        </p:nvSpPr>
        <p:spPr>
          <a:xfrm>
            <a:off x="0" y="25355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4000" b="1" dirty="0" err="1"/>
              <a:t>Cymdogaethau</a:t>
            </a:r>
            <a:r>
              <a:rPr lang="en-GB" sz="4000" b="1" dirty="0"/>
              <a:t> 15 </a:t>
            </a:r>
            <a:r>
              <a:rPr lang="en-GB" sz="4000" b="1" dirty="0" err="1"/>
              <a:t>munud</a:t>
            </a:r>
            <a:endParaRPr sz="40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7324" y="1051661"/>
            <a:ext cx="10791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chemeClr val="accent2"/>
                </a:solidFill>
              </a:rPr>
              <a:t>Estyniad</a:t>
            </a:r>
            <a:r>
              <a:rPr lang="en-GB" b="1" dirty="0">
                <a:solidFill>
                  <a:schemeClr val="accent2"/>
                </a:solidFill>
              </a:rPr>
              <a:t> 3</a:t>
            </a:r>
          </a:p>
        </p:txBody>
      </p:sp>
      <p:pic>
        <p:nvPicPr>
          <p:cNvPr id="7" name="Google Shape;244;p35" descr="We can make city life more accessible, sustainable &amp; enjoyable by creating “15-minute cities.” Ensuring that residents can meet all their needs within a short walk or bike ride will accelerate a green &amp; just recovery." title="What is a ‘15-minute city’?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24" y="1530950"/>
            <a:ext cx="4012900" cy="30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43;p35"/>
          <p:cNvPicPr preferRelativeResize="0"/>
          <p:nvPr/>
        </p:nvPicPr>
        <p:blipFill rotWithShape="1">
          <a:blip r:embed="rId4">
            <a:alphaModFix/>
          </a:blip>
          <a:srcRect t="11859" b="10167"/>
          <a:stretch/>
        </p:blipFill>
        <p:spPr>
          <a:xfrm>
            <a:off x="5034834" y="1139125"/>
            <a:ext cx="3730942" cy="4004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33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strans PowerPoint Theme">
  <a:themeElements>
    <a:clrScheme name="Sustrans">
      <a:dk1>
        <a:srgbClr val="414042"/>
      </a:dk1>
      <a:lt1>
        <a:srgbClr val="FFFFFF"/>
      </a:lt1>
      <a:dk2>
        <a:srgbClr val="C0D631"/>
      </a:dk2>
      <a:lt2>
        <a:srgbClr val="FFFFFF"/>
      </a:lt2>
      <a:accent1>
        <a:srgbClr val="A39A94"/>
      </a:accent1>
      <a:accent2>
        <a:srgbClr val="009BA7"/>
      </a:accent2>
      <a:accent3>
        <a:srgbClr val="253773"/>
      </a:accent3>
      <a:accent4>
        <a:srgbClr val="7FD2EA"/>
      </a:accent4>
      <a:accent5>
        <a:srgbClr val="FFCF41"/>
      </a:accent5>
      <a:accent6>
        <a:srgbClr val="506E5A"/>
      </a:accent6>
      <a:hlink>
        <a:srgbClr val="414042"/>
      </a:hlink>
      <a:folHlink>
        <a:srgbClr val="4140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448</Words>
  <Application>Microsoft Office PowerPoint</Application>
  <PresentationFormat>On-screen Show (16:9)</PresentationFormat>
  <Paragraphs>87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Noto Sans Symbols</vt:lpstr>
      <vt:lpstr>Sustrans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 Elworthy</dc:creator>
  <cp:lastModifiedBy>Meg Elworthy</cp:lastModifiedBy>
  <cp:revision>22</cp:revision>
  <dcterms:modified xsi:type="dcterms:W3CDTF">2022-08-25T06:42:52Z</dcterms:modified>
</cp:coreProperties>
</file>