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2" r:id="rId2"/>
    <p:sldId id="286" r:id="rId3"/>
    <p:sldId id="297" r:id="rId4"/>
    <p:sldId id="298" r:id="rId5"/>
    <p:sldId id="305" r:id="rId6"/>
    <p:sldId id="307" r:id="rId7"/>
    <p:sldId id="308" r:id="rId8"/>
    <p:sldId id="299" r:id="rId9"/>
    <p:sldId id="300" r:id="rId10"/>
    <p:sldId id="310" r:id="rId11"/>
    <p:sldId id="309" r:id="rId12"/>
    <p:sldId id="306" r:id="rId13"/>
    <p:sldId id="301" r:id="rId14"/>
    <p:sldId id="302" r:id="rId15"/>
    <p:sldId id="303" r:id="rId16"/>
    <p:sldId id="304" r:id="rId17"/>
    <p:sldId id="311" r:id="rId18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798" autoAdjust="0"/>
  </p:normalViewPr>
  <p:slideViewPr>
    <p:cSldViewPr>
      <p:cViewPr varScale="1">
        <p:scale>
          <a:sx n="100" d="100"/>
          <a:sy n="100" d="100"/>
        </p:scale>
        <p:origin x="1896" y="84"/>
      </p:cViewPr>
      <p:guideLst>
        <p:guide orient="horz" pos="1470"/>
        <p:guide pos="49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5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4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4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9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https://www.opencyclemap.org/docs/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4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https://www.opencyclemap.org/docs/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8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https://www.opencyclemap.org/docs/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5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8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02B0-FD2B-4A07-B86B-10A2332AB6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8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0" y="4043071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1" y="832650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7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2" y="1296001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3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0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4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201"/>
            <a:ext cx="719616" cy="293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09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09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7" y="1295402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5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201"/>
            <a:ext cx="719616" cy="293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09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09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4" y="1295402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201"/>
            <a:ext cx="719616" cy="293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09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09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6001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44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80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14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49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884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201"/>
            <a:ext cx="719616" cy="293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09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09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2" y="1296001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44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80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14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49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884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7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5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91805-907E-411F-8F67-405448922C9C}"/>
              </a:ext>
            </a:extLst>
          </p:cNvPr>
          <p:cNvSpPr txBox="1"/>
          <p:nvPr userDrawn="1"/>
        </p:nvSpPr>
        <p:spPr>
          <a:xfrm>
            <a:off x="8028384" y="4510201"/>
            <a:ext cx="719616" cy="293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09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09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6000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36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1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0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42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1" y="1296000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36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1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0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42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Divider slide title over two lines at most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1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three lines at most.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7" y="3871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3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0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4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51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5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Caption or credit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CASE STUDY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“Quote text up to four lines”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2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36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1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0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42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Body text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36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1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0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42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3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36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1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0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42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/>
              <a:t>Key facts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4" y="639639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4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1" y="4410552"/>
            <a:ext cx="5118047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797934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15" y="3687080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4" y="639639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4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1" y="4410552"/>
            <a:ext cx="5118047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76" y="3939904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1" y="832650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7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4" y="639639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4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1" y="4410552"/>
            <a:ext cx="5118047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50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653CA-8B3D-4A5E-A2A2-E778097BB3AB}"/>
              </a:ext>
            </a:extLst>
          </p:cNvPr>
          <p:cNvSpPr txBox="1"/>
          <p:nvPr userDrawn="1"/>
        </p:nvSpPr>
        <p:spPr>
          <a:xfrm>
            <a:off x="809954" y="639639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0A342-04E3-49FA-9F83-B8EA15EB52ED}"/>
              </a:ext>
            </a:extLst>
          </p:cNvPr>
          <p:cNvSpPr txBox="1"/>
          <p:nvPr userDrawn="1"/>
        </p:nvSpPr>
        <p:spPr>
          <a:xfrm>
            <a:off x="809954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0930A-BABA-42F3-BE3F-FC6B4B10FE05}"/>
              </a:ext>
            </a:extLst>
          </p:cNvPr>
          <p:cNvSpPr txBox="1"/>
          <p:nvPr userDrawn="1"/>
        </p:nvSpPr>
        <p:spPr>
          <a:xfrm>
            <a:off x="792001" y="4410552"/>
            <a:ext cx="5118047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50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2" y="4043069"/>
            <a:ext cx="1461599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2" y="843560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7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2" y="4043069"/>
            <a:ext cx="1461599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2" y="843560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7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 </a:t>
            </a:r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43071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1" y="2931791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1" y="2931791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43071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1" y="2931791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011912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Title or speaker over up to three lines at most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1" y="2931791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36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1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0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42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Subtitle over up to three lines.</a:t>
            </a:r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7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4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36" indent="0">
              <a:buNone/>
              <a:defRPr sz="800"/>
            </a:lvl2pPr>
            <a:lvl3pPr marL="311071" indent="0">
              <a:buNone/>
              <a:defRPr sz="800"/>
            </a:lvl3pPr>
            <a:lvl4pPr marL="466607" indent="0">
              <a:buNone/>
              <a:defRPr sz="800"/>
            </a:lvl4pPr>
            <a:lvl5pPr marL="622142" indent="0">
              <a:buNone/>
              <a:defRPr sz="800"/>
            </a:lvl5pPr>
          </a:lstStyle>
          <a:p>
            <a:pPr lvl="0"/>
            <a:r>
              <a:rPr lang="en-GB" noProof="0" dirty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A947C-7883-4EB8-AB90-C72661E57D62}"/>
              </a:ext>
            </a:extLst>
          </p:cNvPr>
          <p:cNvSpPr txBox="1"/>
          <p:nvPr userDrawn="1"/>
        </p:nvSpPr>
        <p:spPr>
          <a:xfrm>
            <a:off x="8028384" y="4510201"/>
            <a:ext cx="719616" cy="293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09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09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6001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36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0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4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36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1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0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42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One-line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hf sldNum="0" hdr="0"/>
  <p:txStyles>
    <p:titleStyle>
      <a:lvl1pPr algn="ctr" defTabSz="311071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2" indent="-116652" algn="l" defTabSz="311071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46" indent="-97210" algn="l" defTabSz="311071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0" indent="-77769" algn="l" defTabSz="311071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74" indent="-77769" algn="l" defTabSz="311071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09" indent="-77769" algn="l" defTabSz="311071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45" indent="-77769" algn="l" defTabSz="311071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0981" indent="-77769" algn="l" defTabSz="311071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18" indent="-77769" algn="l" defTabSz="311071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52" indent="-77769" algn="l" defTabSz="311071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5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1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07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43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78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14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49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285" algn="l" defTabSz="311071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ot.com/pla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ot.com/pla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ot.com/pl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map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hyperlink" Target="http://www.komoot.com/plan" TargetMode="External"/><Relationship Id="rId4" Type="http://schemas.openxmlformats.org/officeDocument/2006/relationships/hyperlink" Target="https://www.komoot.com/plan/tour/d08AyIZaf_7QFw=FSdsCAeNJ8QuTYM8twzCAA==/@52.5651888,-0.2768278,13.633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ot.com/pla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hyperlink" Target="http://www.google.com/maps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a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ma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a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a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a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komoot.com/pla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oot.com/pla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62D6FD-7F87-63D9-FAB2-B4E0EA9C2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5" r="-483"/>
          <a:stretch/>
        </p:blipFill>
        <p:spPr>
          <a:xfrm>
            <a:off x="4788025" y="-36067"/>
            <a:ext cx="4386015" cy="522000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8428B20-F84B-2FD9-E896-63D19B7CF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584" y="2427734"/>
            <a:ext cx="4104457" cy="1595085"/>
          </a:xfrm>
        </p:spPr>
        <p:txBody>
          <a:bodyPr/>
          <a:lstStyle/>
          <a:p>
            <a:endParaRPr lang="en-GB" sz="3200" dirty="0">
              <a:solidFill>
                <a:schemeClr val="accent3"/>
              </a:solidFill>
            </a:endParaRPr>
          </a:p>
          <a:p>
            <a:r>
              <a:rPr lang="en-GB" sz="4400" dirty="0" err="1">
                <a:solidFill>
                  <a:schemeClr val="accent3"/>
                </a:solidFill>
              </a:rPr>
              <a:t>Cynllunio</a:t>
            </a:r>
            <a:r>
              <a:rPr lang="en-GB" sz="4400" dirty="0">
                <a:solidFill>
                  <a:schemeClr val="accent3"/>
                </a:solidFill>
              </a:rPr>
              <a:t> </a:t>
            </a:r>
            <a:r>
              <a:rPr lang="en-GB" sz="4400" dirty="0" err="1">
                <a:solidFill>
                  <a:schemeClr val="accent3"/>
                </a:solidFill>
              </a:rPr>
              <a:t>fy</a:t>
            </a:r>
            <a:r>
              <a:rPr lang="en-GB" sz="4400" dirty="0">
                <a:solidFill>
                  <a:schemeClr val="accent3"/>
                </a:solidFill>
              </a:rPr>
              <a:t> </a:t>
            </a:r>
            <a:r>
              <a:rPr lang="en-GB" sz="4400" dirty="0" err="1">
                <a:solidFill>
                  <a:schemeClr val="accent3"/>
                </a:solidFill>
              </a:rPr>
              <a:t>nhaith</a:t>
            </a:r>
            <a:r>
              <a:rPr lang="en-GB" sz="4400" dirty="0">
                <a:solidFill>
                  <a:schemeClr val="accent3"/>
                </a:solidFill>
              </a:rPr>
              <a:t> </a:t>
            </a:r>
            <a:r>
              <a:rPr lang="en-GB" sz="4400" dirty="0" err="1">
                <a:solidFill>
                  <a:schemeClr val="accent3"/>
                </a:solidFill>
              </a:rPr>
              <a:t>feicio</a:t>
            </a:r>
            <a:r>
              <a:rPr lang="en-GB" sz="4400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3D263C-E1FE-E1B1-A291-549411878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63629"/>
            <a:ext cx="4932040" cy="24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4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69633"/>
            <a:ext cx="5616000" cy="396000"/>
          </a:xfrm>
        </p:spPr>
        <p:txBody>
          <a:bodyPr/>
          <a:lstStyle/>
          <a:p>
            <a:r>
              <a:rPr lang="cy-GB" dirty="0">
                <a:solidFill>
                  <a:schemeClr val="accent2"/>
                </a:solidFill>
              </a:rPr>
              <a:t>Nodweddion</a:t>
            </a:r>
            <a:r>
              <a:rPr lang="cy-GB" dirty="0"/>
              <a:t> </a:t>
            </a:r>
            <a:r>
              <a:rPr lang="cy-GB" u="sng" dirty="0"/>
              <a:t>Komoot</a:t>
            </a:r>
            <a:endParaRPr lang="en-GB" u="sng" dirty="0"/>
          </a:p>
        </p:txBody>
      </p:sp>
      <p:pic>
        <p:nvPicPr>
          <p:cNvPr id="17" name="Picture 4" descr="Komoot Icon - UpLab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7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27"/>
          <a:stretch/>
        </p:blipFill>
        <p:spPr>
          <a:xfrm>
            <a:off x="932365" y="3698715"/>
            <a:ext cx="4719755" cy="105759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295403"/>
            <a:ext cx="2948765" cy="2849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3568" y="1001860"/>
            <a:ext cx="4968552" cy="2931513"/>
          </a:xfrm>
        </p:spPr>
        <p:txBody>
          <a:bodyPr/>
          <a:lstStyle/>
          <a:p>
            <a:pPr lvl="0"/>
            <a:r>
              <a:rPr lang="cy-GB" sz="1400" dirty="0"/>
              <a:t>Mae gan Komoot nodwedd ddefnyddiol sy'n dangos natur yr arwynebedd. </a:t>
            </a:r>
            <a:r>
              <a:rPr lang="cy-GB" sz="1400" b="0" dirty="0"/>
              <a:t>Fe'i gwelir yn y panel chwith a'r panel gwaelod.</a:t>
            </a:r>
            <a:endParaRPr lang="en-GB" sz="1400" b="0" dirty="0"/>
          </a:p>
          <a:p>
            <a:pPr lvl="0"/>
            <a:r>
              <a:rPr lang="cy-GB" sz="1400" b="0" dirty="0"/>
              <a:t>Os cliciwch ar fath o arwynebedd, fe'i hamlygir ar y map.</a:t>
            </a:r>
            <a:endParaRPr lang="en-GB" sz="1400" b="0" dirty="0"/>
          </a:p>
          <a:p>
            <a:pPr lvl="0"/>
            <a:r>
              <a:rPr lang="cy-GB" sz="1400" b="0" dirty="0"/>
              <a:t>Mae'r panel gwaelod hefyd yn dangos codiad y tir, gyda'r lliwiau'n adlewyrchu serthrwydd (gwyrdd - ddim rhy serth, coch - serth iawn).</a:t>
            </a:r>
            <a:endParaRPr lang="en-GB" sz="1400" b="0" dirty="0"/>
          </a:p>
          <a:p>
            <a:r>
              <a:rPr lang="cy-GB" sz="1400" b="0" dirty="0"/>
              <a:t>- Pan fyddwch chi'n cynllunio taith, rydych chi mwy na thebyg am osgoi bryniau serth a thir garw oni bai fod gennych feic mynydd</a:t>
            </a:r>
            <a:r>
              <a:rPr lang="en-GB" sz="1351" b="0" dirty="0"/>
              <a:t>. </a:t>
            </a:r>
          </a:p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242060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cy-GB" dirty="0"/>
              <a:t>Haenau yn </a:t>
            </a:r>
            <a:r>
              <a:rPr lang="cy-GB" u="sng" dirty="0">
                <a:solidFill>
                  <a:schemeClr val="accent3"/>
                </a:solidFill>
              </a:rPr>
              <a:t>Komoot</a:t>
            </a:r>
            <a:endParaRPr lang="en-GB" u="sng" dirty="0">
              <a:solidFill>
                <a:schemeClr val="accent3"/>
              </a:solidFill>
            </a:endParaRPr>
          </a:p>
        </p:txBody>
      </p:sp>
      <p:pic>
        <p:nvPicPr>
          <p:cNvPr id="17" name="Picture 4" descr="Komoot Icon - UpLab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7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280553"/>
            <a:ext cx="4987827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2000" y="1296000"/>
            <a:ext cx="2771888" cy="3291975"/>
          </a:xfrm>
        </p:spPr>
        <p:txBody>
          <a:bodyPr>
            <a:noAutofit/>
          </a:bodyPr>
          <a:lstStyle/>
          <a:p>
            <a:r>
              <a:rPr lang="cy-GB" sz="1400" dirty="0"/>
              <a:t>Mae </a:t>
            </a:r>
            <a:r>
              <a:rPr lang="cy-GB" sz="1400" b="1" dirty="0"/>
              <a:t>Open Street Map</a:t>
            </a:r>
            <a:r>
              <a:rPr lang="cy-GB" sz="1400" dirty="0"/>
              <a:t> yn dangos llawer o leoedd o ddiddordeb, fel adeiladau cyhoeddus ac atyniadau i dwristiaid.</a:t>
            </a:r>
            <a:endParaRPr lang="en-GB" sz="1400" dirty="0"/>
          </a:p>
          <a:p>
            <a:r>
              <a:rPr lang="cy-GB" sz="1400" dirty="0"/>
              <a:t> </a:t>
            </a:r>
            <a:r>
              <a:rPr lang="cy-GB" sz="1400" b="1" dirty="0"/>
              <a:t>Gallwch hefyd ychwanegu mwy o nodweddion yn defnyddio Komoot.</a:t>
            </a:r>
            <a:endParaRPr lang="en-GB" sz="1400" dirty="0"/>
          </a:p>
          <a:p>
            <a:r>
              <a:rPr lang="cy-GB" sz="1400" dirty="0"/>
              <a:t> Wedi i chi gynllunio'ch taith, cliciwch yn y bar chwilio lle gallwch ddewis amlygu lleoedd eraill o ddiddordeb.</a:t>
            </a:r>
            <a:endParaRPr lang="en-GB" sz="1400" dirty="0"/>
          </a:p>
          <a:p>
            <a:r>
              <a:rPr lang="cy-GB" sz="1400" dirty="0"/>
              <a:t> Mae safleoedd bysiau, gorsafoedd trenau, ffowntenni dŵr a thoiledau wedi cael eu hychwanegu yma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788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cy-GB" dirty="0"/>
              <a:t>Haenau yn </a:t>
            </a:r>
            <a:r>
              <a:rPr lang="cy-GB" u="sng" dirty="0">
                <a:solidFill>
                  <a:schemeClr val="accent3"/>
                </a:solidFill>
              </a:rPr>
              <a:t>Komoot</a:t>
            </a:r>
            <a:endParaRPr lang="en-GB" u="sng" dirty="0">
              <a:solidFill>
                <a:schemeClr val="accent3"/>
              </a:solidFill>
            </a:endParaRPr>
          </a:p>
        </p:txBody>
      </p:sp>
      <p:pic>
        <p:nvPicPr>
          <p:cNvPr id="17" name="Picture 4" descr="Komoot Icon - UpLab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7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27581" y="1296000"/>
            <a:ext cx="4448875" cy="3157559"/>
            <a:chOff x="683568" y="1203598"/>
            <a:chExt cx="5072256" cy="360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5593" y="1203598"/>
              <a:ext cx="3780231" cy="360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" y="1203598"/>
              <a:ext cx="1292025" cy="360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02661" y="1296000"/>
            <a:ext cx="3275944" cy="3291975"/>
          </a:xfrm>
        </p:spPr>
        <p:txBody>
          <a:bodyPr>
            <a:noAutofit/>
          </a:bodyPr>
          <a:lstStyle/>
          <a:p>
            <a:r>
              <a:rPr lang="cy-GB" sz="1400" b="1" dirty="0"/>
              <a:t>Dengys Open Street Map sawl cyrchfan ddefnyddiol i feicwyr.</a:t>
            </a:r>
            <a:endParaRPr lang="en-GB" sz="1400" dirty="0"/>
          </a:p>
          <a:p>
            <a:r>
              <a:rPr lang="cy-GB" sz="1400" dirty="0"/>
              <a:t> Mae'r rhain yn cynnwys parcio beiciau, siopau beiciau a ffyrdd beicio.</a:t>
            </a:r>
            <a:endParaRPr lang="en-GB" sz="1400" dirty="0"/>
          </a:p>
          <a:p>
            <a:r>
              <a:rPr lang="cy-GB" sz="1400" dirty="0"/>
              <a:t> Mae'r llwybr hwn o Gastell Caeredin yn mynd ar hyd nifer o lwybrau beicio cenedlaethol. Mae'r rhifau yn dangos pa lwybrau ydyn nhw.</a:t>
            </a:r>
            <a:endParaRPr lang="en-GB" sz="1400" dirty="0"/>
          </a:p>
          <a:p>
            <a:r>
              <a:rPr lang="cy-GB" sz="1400" dirty="0"/>
              <a:t> Mae'r llwybr hwn yn mynd ar hyd rhifau 1, 75 a 76 ar y Rhwydwaith Beicio Cenedlaethol yn ogystal â'r EV12 (sef llwybr yr EuroVelo o gwmpas Môr y Gogledd).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7793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258C0-986B-481D-9C8F-ACE3DAC87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/>
              <a:t>Sut i gynllunio taith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E9AFE-0714-43F4-8C00-2BBC2A04B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/>
              <a:t>Defnyddio Google Maps a Komoot</a:t>
            </a:r>
            <a:endParaRPr lang="en-GB" dirty="0"/>
          </a:p>
        </p:txBody>
      </p:sp>
      <p:pic>
        <p:nvPicPr>
          <p:cNvPr id="9" name="Picture 4" descr="Komoot Icon - UpLab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091" y="343584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Google Maps icon (2020).svg -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3366786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3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893" y="1315573"/>
            <a:ext cx="5095323" cy="286065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1" name="Picture 4" descr="File:Google Maps icon (2020).svg - Wikiped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8" y="36367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12144" y="36367"/>
            <a:ext cx="3982111" cy="396000"/>
          </a:xfrm>
        </p:spPr>
        <p:txBody>
          <a:bodyPr/>
          <a:lstStyle/>
          <a:p>
            <a:r>
              <a:rPr lang="en-GB" sz="1800" dirty="0" err="1"/>
              <a:t>Enghraifft</a:t>
            </a:r>
            <a:r>
              <a:rPr lang="en-GB" sz="1800" dirty="0"/>
              <a:t> 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25893" y="1185526"/>
            <a:ext cx="749736" cy="130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54153" y="870966"/>
            <a:ext cx="12016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Mae'r</a:t>
            </a:r>
            <a:r>
              <a:rPr lang="en-GB" sz="1100" dirty="0"/>
              <a:t> </a:t>
            </a:r>
            <a:r>
              <a:rPr lang="en-GB" sz="1100" dirty="0" err="1"/>
              <a:t>llwybr</a:t>
            </a:r>
            <a:r>
              <a:rPr lang="en-GB" sz="1100" dirty="0"/>
              <a:t> </a:t>
            </a:r>
            <a:r>
              <a:rPr lang="en-GB" sz="1100" dirty="0" err="1"/>
              <a:t>hwn</a:t>
            </a:r>
            <a:r>
              <a:rPr lang="en-GB" sz="1100" dirty="0"/>
              <a:t> </a:t>
            </a:r>
            <a:r>
              <a:rPr lang="en-GB" sz="1100" dirty="0" err="1"/>
              <a:t>ar</a:t>
            </a:r>
            <a:r>
              <a:rPr lang="en-GB" sz="1100" dirty="0"/>
              <a:t> </a:t>
            </a:r>
            <a:r>
              <a:rPr lang="en-GB" sz="1100" dirty="0" err="1"/>
              <a:t>gyfer</a:t>
            </a:r>
            <a:r>
              <a:rPr lang="en-GB" sz="1100" dirty="0"/>
              <a:t> </a:t>
            </a:r>
            <a:r>
              <a:rPr lang="en-GB" sz="1100" dirty="0" err="1"/>
              <a:t>beicio</a:t>
            </a:r>
            <a:endParaRPr lang="en-GB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692780" y="1626686"/>
            <a:ext cx="778619" cy="310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643" y="1459589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daith yn mynd rhwng parc gwledig lle gallwch logi beiciau a Chadeirlan Peterborough</a:t>
            </a:r>
            <a:endParaRPr lang="en-GB" sz="11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002306" y="3140321"/>
            <a:ext cx="394781" cy="1035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03199" y="4325204"/>
            <a:ext cx="1692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 hefyd yn dangos proffil y serthrwydd - y bryniau ar hyd y daith</a:t>
            </a:r>
            <a:endParaRPr lang="en-GB" sz="11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088083" y="3536685"/>
            <a:ext cx="483307" cy="731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817" y="4155927"/>
            <a:ext cx="25389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 Google wedi cynnig tair taith wahanol. Gallwch weld pellter pob taith. Cliciwch ar y dewisiadau i newid i gilomedrau. Dangosir y rhain ar y map.</a:t>
            </a:r>
            <a:endParaRPr lang="en-GB" sz="11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369151" y="4123885"/>
            <a:ext cx="35607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97038" y="4404319"/>
            <a:ext cx="24965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haen beicio wedi ei amlygu, bellach gallwch weld llwybrau beicio mewn lliw gwyrdd tywyll ar y map.</a:t>
            </a:r>
            <a:endParaRPr lang="en-GB" sz="11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418902" y="2821041"/>
            <a:ext cx="2125903" cy="468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10721" y="1762767"/>
            <a:ext cx="15121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bocsys yma'n dangos hyd pob taith. Os ydych yn clicio arnynt bydd y daith yn newid.</a:t>
            </a:r>
            <a:r>
              <a:rPr lang="en-GB" sz="1100" dirty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3679" y="3004010"/>
            <a:ext cx="15121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Gallwch lusgo ar y daith os ydych am ei newid. Rhowch gynnig ar lusgo i newid y daith.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468938" y="2981901"/>
            <a:ext cx="1642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Cliciwch ar y groes i ychwanegu cyrchfan arall</a:t>
            </a:r>
            <a:endParaRPr lang="en-GB" sz="1100" dirty="0"/>
          </a:p>
          <a:p>
            <a:r>
              <a:rPr lang="cy-GB" sz="1100" dirty="0"/>
              <a:t>Ceisiwch ychwanegu Ailsworth, sef pentref gerllaw.</a:t>
            </a:r>
            <a:endParaRPr lang="en-GB" sz="11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764171" y="1937588"/>
            <a:ext cx="565656" cy="1079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7" idx="1"/>
          </p:cNvCxnSpPr>
          <p:nvPr/>
        </p:nvCxnSpPr>
        <p:spPr>
          <a:xfrm flipH="1">
            <a:off x="5941253" y="2232127"/>
            <a:ext cx="1569468" cy="384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254153" y="498397"/>
            <a:ext cx="5946144" cy="396000"/>
          </a:xfrm>
        </p:spPr>
        <p:txBody>
          <a:bodyPr/>
          <a:lstStyle/>
          <a:p>
            <a:r>
              <a:rPr lang="cy-GB" sz="2000" dirty="0">
                <a:solidFill>
                  <a:schemeClr val="accent3"/>
                </a:solidFill>
              </a:rPr>
              <a:t>Cynllunio Taith yn defnyddio Google Maps</a:t>
            </a:r>
            <a:endParaRPr lang="en-GB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4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7" y="1344200"/>
            <a:ext cx="5631148" cy="280267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36179" y="406408"/>
            <a:ext cx="5946144" cy="396000"/>
          </a:xfrm>
        </p:spPr>
        <p:txBody>
          <a:bodyPr/>
          <a:lstStyle/>
          <a:p>
            <a:r>
              <a:rPr lang="cy-GB" sz="2400" dirty="0">
                <a:solidFill>
                  <a:schemeClr val="accent3"/>
                </a:solidFill>
              </a:rPr>
              <a:t>Cynllunio taith yn defnyddio Komoot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36602" y="1592015"/>
            <a:ext cx="2699717" cy="32201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GB" sz="1600" dirty="0">
                <a:hlinkClick r:id="rId4"/>
              </a:rPr>
              <a:t>Click here to go to the route</a:t>
            </a:r>
            <a:endParaRPr lang="en-GB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96894" y="1354169"/>
            <a:ext cx="1122901" cy="4609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5274" y="1069686"/>
            <a:ext cx="1387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Mae'i daith hon ar gyfer teithio ar feic</a:t>
            </a:r>
            <a:endParaRPr lang="en-GB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619672" y="2139702"/>
            <a:ext cx="767203" cy="208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3393" y="1665467"/>
            <a:ext cx="16788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daith hon hefyd yn mynd o'r parc i'r Gadeirlan. </a:t>
            </a:r>
            <a:endParaRPr lang="en-GB" sz="1100" dirty="0"/>
          </a:p>
          <a:p>
            <a:r>
              <a:rPr lang="cy-GB" sz="1100" dirty="0"/>
              <a:t>Sylwoch chi ar unrhyw wahaniaethau?</a:t>
            </a:r>
            <a:endParaRPr lang="en-GB" sz="11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96894" y="2827752"/>
            <a:ext cx="515479" cy="104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29476" y="4258922"/>
            <a:ext cx="2107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Yma gallwch weld proffil y serthrwydd. Mae Peterborough yn wastad iawn, felly does dim bryniau yma.</a:t>
            </a:r>
            <a:endParaRPr lang="en-GB" sz="11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779912" y="3890167"/>
            <a:ext cx="450536" cy="368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6717" y="2757629"/>
            <a:ext cx="14409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Yma gallwch weld pellter a pha mor hir yw'r daith. Gallwch hefyd weld pa mor donnog yw'r daith.</a:t>
            </a:r>
            <a:endParaRPr lang="en-GB" sz="11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872102" y="4048707"/>
            <a:ext cx="35607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62965" y="4189483"/>
            <a:ext cx="23746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ddwy linell yma ar hyd y gwaelod yn dangos pa fath o lwybrau ydyn nhw. Oedwch uwch eu pennau i weld beth mae Komoot yn ei ddweud.</a:t>
            </a:r>
            <a:endParaRPr lang="en-GB" sz="1100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861905" y="2687995"/>
            <a:ext cx="2010456" cy="963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014850" y="1142531"/>
            <a:ext cx="11291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haen wedi ei newid i Open Cycle Maps</a:t>
            </a:r>
            <a:endParaRPr lang="en-GB" sz="1100" dirty="0"/>
          </a:p>
          <a:p>
            <a:r>
              <a:rPr lang="cy-GB" sz="1100" dirty="0"/>
              <a:t>Fe welwch chi'r llwybrau beicio wedi'u marcio ar y map</a:t>
            </a:r>
            <a:endParaRPr lang="en-GB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7872361" y="3423556"/>
            <a:ext cx="1233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Gallwch lusgo ar y daith os ydych am ei newid. Arbrofwch er mwyn newid y daith.</a:t>
            </a:r>
            <a:endParaRPr lang="en-GB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466351" y="4202532"/>
            <a:ext cx="19983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 Komoot yn rhoi gwybodaeth arall ddefnyddiol yn cynnwys pa mor anodd yw taith ac unrhyw gynghorion doeth eraill.</a:t>
            </a:r>
            <a:endParaRPr lang="en-GB" sz="11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053133" y="3423555"/>
            <a:ext cx="220263" cy="801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7830719" y="1766124"/>
            <a:ext cx="231904" cy="264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751182" y="2443176"/>
            <a:ext cx="1311441" cy="118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22798" y="-28442"/>
            <a:ext cx="3982111" cy="396000"/>
          </a:xfrm>
        </p:spPr>
        <p:txBody>
          <a:bodyPr/>
          <a:lstStyle/>
          <a:p>
            <a:r>
              <a:rPr lang="en-GB" sz="1800" dirty="0" err="1"/>
              <a:t>Enghraifft</a:t>
            </a:r>
            <a:r>
              <a:rPr lang="en-GB" sz="1800" dirty="0"/>
              <a:t> 1</a:t>
            </a:r>
          </a:p>
        </p:txBody>
      </p:sp>
      <p:pic>
        <p:nvPicPr>
          <p:cNvPr id="28" name="Picture 4" descr="Komoot Icon - UpLabs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7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3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92000" y="1296000"/>
            <a:ext cx="7956000" cy="3652015"/>
          </a:xfrm>
        </p:spPr>
        <p:txBody>
          <a:bodyPr/>
          <a:lstStyle/>
          <a:p>
            <a:pPr lvl="0"/>
            <a:r>
              <a:rPr lang="cy-GB" sz="1600" dirty="0"/>
              <a:t>Ceisiwch ddefnyddio Google Maps a Komoot a gweld pa un sydd orau gennych chi</a:t>
            </a:r>
            <a:r>
              <a:rPr lang="en-GB" sz="1600" dirty="0"/>
              <a:t>. </a:t>
            </a:r>
            <a:r>
              <a:rPr lang="cy-GB" sz="1600" b="0" dirty="0"/>
              <a:t>Cliciwch ar yr eiconau uchod i gyrchu'r gwefannau</a:t>
            </a:r>
            <a:endParaRPr lang="en-GB" sz="1600" b="0" dirty="0"/>
          </a:p>
          <a:p>
            <a:pPr lvl="0"/>
            <a:r>
              <a:rPr lang="cy-GB" sz="1600" dirty="0"/>
              <a:t>Dewiswch lle rydych chi am i'ch taith gychwyn a gorffen.</a:t>
            </a:r>
            <a:r>
              <a:rPr lang="en-GB" sz="1600" dirty="0"/>
              <a:t> </a:t>
            </a:r>
            <a:r>
              <a:rPr lang="cy-GB" sz="1600" b="0" dirty="0"/>
              <a:t>Gallech fynd rhywle o'ch ysgol neu ddewis mynd o un lle diddorol i'r llall yn eich ardal leol</a:t>
            </a:r>
            <a:endParaRPr lang="en-GB" sz="1600" b="0" dirty="0"/>
          </a:p>
          <a:p>
            <a:pPr lvl="0"/>
            <a:r>
              <a:rPr lang="cy-GB" sz="1600" dirty="0"/>
              <a:t>Meddyliwch sut gallwch ddefnyddio nodwedd pob adnodd i wneud y daith mor braf â phosibl i feicio. </a:t>
            </a:r>
            <a:r>
              <a:rPr lang="cy-GB" sz="1600" b="0" dirty="0"/>
              <a:t>Er enghraifft, ceisiwch ddefnyddio llwybrau beicio yn lle ffyrdd, ac osgowch fryniau serth.</a:t>
            </a:r>
            <a:endParaRPr lang="en-GB" sz="1600" b="0" dirty="0"/>
          </a:p>
          <a:p>
            <a:pPr lvl="0"/>
            <a:r>
              <a:rPr lang="cy-GB" sz="1600" dirty="0"/>
              <a:t>Gallwch edrych yn ôl drwy'r sleidiau os na allwch chi gofio sut i wneud pob dim.</a:t>
            </a:r>
            <a:endParaRPr lang="en-GB" sz="1600" dirty="0"/>
          </a:p>
          <a:p>
            <a:r>
              <a:rPr lang="cy-GB" sz="1600" dirty="0"/>
              <a:t>Cwblhewch eich taflen waith wrth i chi fynd.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2000" y="713623"/>
            <a:ext cx="5616000" cy="396000"/>
          </a:xfrm>
        </p:spPr>
        <p:txBody>
          <a:bodyPr/>
          <a:lstStyle/>
          <a:p>
            <a:r>
              <a:rPr lang="cy-GB" dirty="0">
                <a:solidFill>
                  <a:schemeClr val="accent2"/>
                </a:solidFill>
              </a:rPr>
              <a:t>Cynlluniwch eich taith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" name="Picture 4" descr="Komoot Icon - UpLab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3311" y="220086"/>
            <a:ext cx="823568" cy="8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1093946" y="162886"/>
            <a:ext cx="3982111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1800" dirty="0"/>
              <a:t>Rhowch gynnig arni!</a:t>
            </a:r>
            <a:endParaRPr lang="en-GB" sz="1200" dirty="0"/>
          </a:p>
        </p:txBody>
      </p:sp>
      <p:pic>
        <p:nvPicPr>
          <p:cNvPr id="16" name="Picture 4" descr="File:Google Maps icon (2020).svg - Wikiped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805" y="187294"/>
            <a:ext cx="686307" cy="98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67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835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err="1"/>
              <a:t>Sustrans</a:t>
            </a:r>
            <a:r>
              <a:rPr lang="en-GB" sz="1800" dirty="0"/>
              <a:t> </a:t>
            </a:r>
            <a:r>
              <a:rPr lang="en-GB" sz="1800" dirty="0" err="1"/>
              <a:t>yw’r</a:t>
            </a:r>
            <a:r>
              <a:rPr lang="en-GB" sz="1800" dirty="0"/>
              <a:t> </a:t>
            </a:r>
            <a:r>
              <a:rPr lang="en-GB" sz="1800" dirty="0" err="1"/>
              <a:t>elusen</a:t>
            </a:r>
            <a:r>
              <a:rPr lang="en-GB" sz="1800" dirty="0"/>
              <a:t> </a:t>
            </a:r>
            <a:r>
              <a:rPr lang="en-GB" sz="1800" dirty="0" err="1"/>
              <a:t>sy’n</a:t>
            </a:r>
            <a:r>
              <a:rPr lang="en-GB" sz="1800" dirty="0"/>
              <a:t> </a:t>
            </a:r>
            <a:r>
              <a:rPr lang="en-GB" sz="1800" dirty="0" err="1"/>
              <a:t>ei</a:t>
            </a:r>
            <a:r>
              <a:rPr lang="en-GB" sz="1800" dirty="0"/>
              <a:t> </a:t>
            </a:r>
            <a:r>
              <a:rPr lang="en-GB" sz="1800" dirty="0" err="1"/>
              <a:t>gwneud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haws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bobl</a:t>
            </a:r>
            <a:r>
              <a:rPr lang="en-GB" sz="1800" dirty="0"/>
              <a:t> </a:t>
            </a:r>
            <a:r>
              <a:rPr lang="en-GB" sz="1800" dirty="0" err="1"/>
              <a:t>gerdded</a:t>
            </a:r>
            <a:r>
              <a:rPr lang="en-GB" sz="1800" dirty="0"/>
              <a:t> a </a:t>
            </a:r>
            <a:r>
              <a:rPr lang="en-GB" sz="1800" dirty="0" err="1"/>
              <a:t>beicio</a:t>
            </a:r>
            <a:r>
              <a:rPr lang="en-GB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096" y="13476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err="1"/>
              <a:t>Rydym</a:t>
            </a:r>
            <a:r>
              <a:rPr lang="en-GB" sz="1800" dirty="0"/>
              <a:t>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cysylltu</a:t>
            </a:r>
            <a:r>
              <a:rPr lang="en-GB" sz="1800" dirty="0"/>
              <a:t> </a:t>
            </a:r>
            <a:r>
              <a:rPr lang="en-GB" sz="1800" dirty="0" err="1"/>
              <a:t>pobl</a:t>
            </a:r>
            <a:r>
              <a:rPr lang="en-GB" sz="1800" dirty="0"/>
              <a:t> a </a:t>
            </a:r>
            <a:r>
              <a:rPr lang="en-GB" sz="1800" dirty="0" err="1"/>
              <a:t>lleoedd</a:t>
            </a:r>
            <a:r>
              <a:rPr lang="en-GB" sz="1800" dirty="0"/>
              <a:t>,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creu</a:t>
            </a:r>
            <a:r>
              <a:rPr lang="en-GB" sz="1800" dirty="0"/>
              <a:t> </a:t>
            </a:r>
            <a:r>
              <a:rPr lang="en-GB" sz="1800" dirty="0" err="1"/>
              <a:t>cymdogaethau</a:t>
            </a:r>
            <a:r>
              <a:rPr lang="en-GB" sz="1800" dirty="0"/>
              <a:t> </a:t>
            </a:r>
            <a:r>
              <a:rPr lang="en-GB" sz="1800" dirty="0" err="1"/>
              <a:t>byw</a:t>
            </a:r>
            <a:r>
              <a:rPr lang="en-GB" sz="1800" dirty="0"/>
              <a:t>,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trawsnewid</a:t>
            </a:r>
            <a:r>
              <a:rPr lang="en-GB" sz="1800" dirty="0"/>
              <a:t> y </a:t>
            </a:r>
            <a:r>
              <a:rPr lang="en-GB" sz="1800" dirty="0" err="1"/>
              <a:t>daith</a:t>
            </a:r>
            <a:r>
              <a:rPr lang="en-GB" sz="1800" dirty="0"/>
              <a:t> </a:t>
            </a:r>
            <a:r>
              <a:rPr lang="en-GB" sz="1800" dirty="0" err="1"/>
              <a:t>i’r</a:t>
            </a:r>
            <a:r>
              <a:rPr lang="en-GB" sz="1800" dirty="0"/>
              <a:t> </a:t>
            </a:r>
            <a:r>
              <a:rPr lang="en-GB" sz="1800" dirty="0" err="1"/>
              <a:t>ysgol</a:t>
            </a:r>
            <a:r>
              <a:rPr lang="en-GB" sz="1800" dirty="0"/>
              <a:t> ac </a:t>
            </a:r>
            <a:r>
              <a:rPr lang="en-GB" sz="1800" dirty="0" err="1"/>
              <a:t>yn</a:t>
            </a:r>
            <a:r>
              <a:rPr lang="en-GB" sz="1800" dirty="0"/>
              <a:t> </a:t>
            </a:r>
            <a:r>
              <a:rPr lang="en-GB" sz="1800" dirty="0" err="1"/>
              <a:t>hwyluso</a:t>
            </a:r>
            <a:r>
              <a:rPr lang="en-GB" sz="1800" dirty="0"/>
              <a:t> </a:t>
            </a:r>
            <a:r>
              <a:rPr lang="en-GB" sz="1800" dirty="0" err="1"/>
              <a:t>taith</a:t>
            </a:r>
            <a:r>
              <a:rPr lang="en-GB" sz="1800" dirty="0"/>
              <a:t> </a:t>
            </a:r>
            <a:r>
              <a:rPr lang="en-GB" sz="1800" dirty="0" err="1"/>
              <a:t>hapusach</a:t>
            </a:r>
            <a:r>
              <a:rPr lang="en-GB" sz="1800" dirty="0"/>
              <a:t> ac </a:t>
            </a:r>
            <a:r>
              <a:rPr lang="en-GB" sz="1800" dirty="0" err="1"/>
              <a:t>iachach</a:t>
            </a:r>
            <a:r>
              <a:rPr lang="en-GB" sz="1800" dirty="0"/>
              <a:t> </a:t>
            </a:r>
            <a:r>
              <a:rPr lang="en-GB" sz="1800" dirty="0" err="1"/>
              <a:t>i’r</a:t>
            </a:r>
            <a:r>
              <a:rPr lang="en-GB" sz="1800" dirty="0"/>
              <a:t> </a:t>
            </a:r>
            <a:r>
              <a:rPr lang="en-GB" sz="1800" dirty="0" err="1"/>
              <a:t>gwaith</a:t>
            </a: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476096" y="2816765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800" dirty="0"/>
              <a:t>Ymunwch â ni ar ein siwrne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79588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www.sustrans.org.uk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20614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Mae </a:t>
            </a:r>
            <a:r>
              <a:rPr lang="en-GB" sz="1400" dirty="0" err="1"/>
              <a:t>Sustrans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elusen</a:t>
            </a:r>
            <a:r>
              <a:rPr lang="en-GB" sz="1400" dirty="0"/>
              <a:t> </a:t>
            </a:r>
            <a:r>
              <a:rPr lang="en-GB" sz="1400" dirty="0" err="1"/>
              <a:t>gofrestredig</a:t>
            </a:r>
            <a:r>
              <a:rPr lang="en-GB" sz="1400" dirty="0"/>
              <a:t> </a:t>
            </a:r>
            <a:r>
              <a:rPr lang="en-GB" sz="1400" dirty="0" err="1"/>
              <a:t>rhif</a:t>
            </a:r>
            <a:r>
              <a:rPr lang="en-GB" sz="1400" dirty="0"/>
              <a:t>. 326550 (</a:t>
            </a:r>
            <a:r>
              <a:rPr lang="en-GB" sz="1400" dirty="0" err="1"/>
              <a:t>Cymru</a:t>
            </a:r>
            <a:r>
              <a:rPr lang="en-GB" sz="1400" dirty="0"/>
              <a:t> a </a:t>
            </a:r>
            <a:r>
              <a:rPr lang="en-GB" sz="1400" dirty="0" err="1"/>
              <a:t>Lloegr</a:t>
            </a:r>
            <a:r>
              <a:rPr lang="en-GB" sz="1400" dirty="0"/>
              <a:t>) SC039263 (</a:t>
            </a:r>
            <a:r>
              <a:rPr lang="en-GB" sz="1400" dirty="0" err="1"/>
              <a:t>Yr</a:t>
            </a:r>
            <a:r>
              <a:rPr lang="en-GB" sz="1400" dirty="0"/>
              <a:t> Alban). © </a:t>
            </a:r>
            <a:r>
              <a:rPr lang="en-GB" sz="1400" dirty="0" err="1"/>
              <a:t>Sustrans</a:t>
            </a:r>
            <a:r>
              <a:rPr lang="en-GB" sz="1400" dirty="0"/>
              <a:t> </a:t>
            </a:r>
            <a:r>
              <a:rPr lang="en-GB" sz="1400" dirty="0" err="1"/>
              <a:t>Ionawr</a:t>
            </a:r>
            <a:r>
              <a:rPr lang="en-GB" sz="1400" dirty="0"/>
              <a:t> 2021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C73A06-85E3-9510-D6EF-C286E6274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91830"/>
            <a:ext cx="427688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258C0-986B-481D-9C8F-ACE3DAC876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y-GB" dirty="0"/>
              <a:t>Pa offer cynllunio taith y dylwn ddefnyddio?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E9AFE-0714-43F4-8C00-2BBC2A04B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dirty="0"/>
              <a:t>Edrych ar nodweddion Google Maps a Komoot</a:t>
            </a:r>
            <a:endParaRPr lang="en-GB" dirty="0"/>
          </a:p>
        </p:txBody>
      </p:sp>
      <p:pic>
        <p:nvPicPr>
          <p:cNvPr id="7" name="Picture 4" descr="Komoot Icon - UpLab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336383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:Google Maps icon (2020).svg -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90" y="3294778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1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2000" y="1296000"/>
            <a:ext cx="4860120" cy="3507999"/>
          </a:xfrm>
        </p:spPr>
        <p:txBody>
          <a:bodyPr>
            <a:noAutofit/>
          </a:bodyPr>
          <a:lstStyle/>
          <a:p>
            <a:r>
              <a:rPr lang="cy-GB" sz="1600" dirty="0"/>
              <a:t>Google Maps yw un o'r adnoddau mapio ar-lein a mapio taith fwyaf poblogaidd.</a:t>
            </a:r>
            <a:endParaRPr lang="en-GB" sz="1600" dirty="0"/>
          </a:p>
          <a:p>
            <a:pPr lvl="0"/>
            <a:r>
              <a:rPr lang="cy-GB" sz="1600" b="0" dirty="0"/>
              <a:t>Mae'n hawdd iawn i'w ddefnyddio, ac yn caniatáu i chi gynllunio eich taith o A i B.</a:t>
            </a:r>
            <a:endParaRPr lang="en-GB" sz="1600" b="0" dirty="0"/>
          </a:p>
          <a:p>
            <a:pPr lvl="0"/>
            <a:r>
              <a:rPr lang="cy-GB" sz="1600" b="0" dirty="0"/>
              <a:t>Hefyd, gellir ei ddefnyddio ar gyfer ffyrdd gwahanol o deithio, yn cynnwys gyrru, cludiant cyhoeddus, cerdded a beicio.</a:t>
            </a:r>
            <a:endParaRPr lang="en-GB" sz="1600" b="0" dirty="0"/>
          </a:p>
          <a:p>
            <a:pPr lvl="0"/>
            <a:r>
              <a:rPr lang="cy-GB" sz="1600" b="0" dirty="0"/>
              <a:t>Gellir defnyddio Google Maps ar gyfrifiadur, tabled, neu ffôn, a gellir rhannu teithiau gyda dyfeisiau a phobl eraill.</a:t>
            </a:r>
            <a:endParaRPr lang="en-GB" sz="1600" b="0" dirty="0"/>
          </a:p>
          <a:p>
            <a:r>
              <a:rPr lang="cy-GB" sz="1600" b="0" u="sng" dirty="0">
                <a:hlinkClick r:id="rId3"/>
              </a:rPr>
              <a:t>Cliciwch yma i agor Google Maps</a:t>
            </a:r>
            <a:endParaRPr lang="en-GB" sz="1600" b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295402"/>
            <a:ext cx="2987139" cy="319463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1259632" y="557795"/>
            <a:ext cx="5148368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/>
              <a:t>Google Maps</a:t>
            </a:r>
            <a:endParaRPr lang="en-GB" dirty="0"/>
          </a:p>
        </p:txBody>
      </p:sp>
      <p:pic>
        <p:nvPicPr>
          <p:cNvPr id="13" name="Picture 4" descr="File:Google Maps icon (2020).svg - Wikipedia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8" y="36367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2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373" y="1338061"/>
            <a:ext cx="4712795" cy="267937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30" name="Straight Arrow Connector 29"/>
          <p:cNvCxnSpPr/>
          <p:nvPr/>
        </p:nvCxnSpPr>
        <p:spPr>
          <a:xfrm flipV="1">
            <a:off x="2072833" y="1419623"/>
            <a:ext cx="316907" cy="143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635896" y="4014471"/>
            <a:ext cx="504056" cy="285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027642" y="2504769"/>
            <a:ext cx="332119" cy="3226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1976" y="1261756"/>
            <a:ext cx="1783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bocs chwilio yn caniatáu i chi chwilio am leoliad.</a:t>
            </a:r>
            <a:endParaRPr lang="en-GB" sz="1100" dirty="0"/>
          </a:p>
          <a:p>
            <a:r>
              <a:rPr lang="cy-GB" sz="1100" dirty="0"/>
              <a:t>Gallwch ddefnyddio cod post, cyfeiriad, neu enw lle</a:t>
            </a:r>
            <a:endParaRPr lang="en-GB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139952" y="4224703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Gallwch glicio'r bocs yma i newid y map i'r modd lloeren. Oedwch uwchben y bocs i weld mwy o haenau, a chliciwch fwy i weld pob dim.</a:t>
            </a:r>
            <a:endParaRPr lang="en-GB" sz="1100" dirty="0"/>
          </a:p>
          <a:p>
            <a:r>
              <a:rPr lang="cy-GB" sz="1100" dirty="0"/>
              <a:t>Ceir mwy o wybodaeth am hyn yn y sleid nesaf.</a:t>
            </a:r>
            <a:endParaRPr lang="en-GB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423446" y="2582995"/>
            <a:ext cx="16593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Defnyddir y saeth hon i ganfod cyfarwyddiadau o'r lleoliad neu i'r lleoliad yr ydych wedi ei deipio</a:t>
            </a:r>
            <a:r>
              <a:rPr lang="en-GB" sz="1100" dirty="0"/>
              <a:t>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20255" y="1423061"/>
            <a:ext cx="1906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 Google Maps yn dangos mannau o ddiddordeb i chi.</a:t>
            </a:r>
            <a:endParaRPr lang="en-GB" sz="1100" dirty="0"/>
          </a:p>
          <a:p>
            <a:r>
              <a:rPr lang="cy-GB" sz="1100" dirty="0"/>
              <a:t>Gall hyn gynnwys siopau, parciau, atyniadau twristiaeth.</a:t>
            </a:r>
            <a:endParaRPr lang="en-GB" sz="1100" dirty="0"/>
          </a:p>
        </p:txBody>
      </p:sp>
      <p:cxnSp>
        <p:nvCxnSpPr>
          <p:cNvPr id="48" name="Straight Arrow Connector 47"/>
          <p:cNvCxnSpPr>
            <a:stCxn id="47" idx="1"/>
          </p:cNvCxnSpPr>
          <p:nvPr/>
        </p:nvCxnSpPr>
        <p:spPr>
          <a:xfrm flipH="1">
            <a:off x="5220077" y="1977059"/>
            <a:ext cx="1800178" cy="568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cy-GB" dirty="0"/>
              <a:t>Nodweddion </a:t>
            </a:r>
            <a:r>
              <a:rPr lang="cy-GB" u="sng" dirty="0">
                <a:solidFill>
                  <a:schemeClr val="accent3"/>
                </a:solidFill>
              </a:rPr>
              <a:t>Google Maps</a:t>
            </a:r>
            <a:endParaRPr lang="en-GB" u="sng" dirty="0">
              <a:solidFill>
                <a:schemeClr val="accent3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63690" y="3352437"/>
            <a:ext cx="467599" cy="66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8768" y="4090221"/>
            <a:ext cx="184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Pan fyddwch chi'n chwilio am le, bydd Google Maps yn rhoi llawer o wybodaeth ddiddorol i chi</a:t>
            </a:r>
            <a:endParaRPr lang="en-GB" sz="11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50" y="3529396"/>
            <a:ext cx="116863" cy="463799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6935890" y="3683452"/>
            <a:ext cx="288012" cy="242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68757" y="2784225"/>
            <a:ext cx="1987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ffigur bach melyn yn caniatáu i chi ddefnyddio Street View. Cliciwch, daliwch ar y ffigur melyn a'i lusgo i stryd neu gylch a amlygwyd</a:t>
            </a:r>
            <a:endParaRPr lang="en-GB" sz="1100" dirty="0"/>
          </a:p>
        </p:txBody>
      </p:sp>
      <p:pic>
        <p:nvPicPr>
          <p:cNvPr id="20" name="Picture 4" descr="File:Google Maps icon (2020).svg - Wikiped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8" y="36367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8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cy-GB" dirty="0"/>
              <a:t>Haenau yn </a:t>
            </a:r>
            <a:r>
              <a:rPr lang="cy-GB" u="sng" dirty="0">
                <a:solidFill>
                  <a:schemeClr val="accent3"/>
                </a:solidFill>
              </a:rPr>
              <a:t>Google Maps</a:t>
            </a:r>
            <a:endParaRPr lang="en-GB" u="sng" dirty="0">
              <a:solidFill>
                <a:schemeClr val="accent3"/>
              </a:solidFill>
            </a:endParaRPr>
          </a:p>
        </p:txBody>
      </p:sp>
      <p:pic>
        <p:nvPicPr>
          <p:cNvPr id="20" name="Picture 4" descr="File:Google Maps icon (2020).svg - Wikiped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8" y="36367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2000" y="1296000"/>
            <a:ext cx="3419960" cy="3507999"/>
          </a:xfrm>
        </p:spPr>
        <p:txBody>
          <a:bodyPr>
            <a:noAutofit/>
          </a:bodyPr>
          <a:lstStyle/>
          <a:p>
            <a:r>
              <a:rPr lang="cy-GB" sz="1600" b="1" dirty="0"/>
              <a:t>Tirwedd</a:t>
            </a:r>
            <a:endParaRPr lang="en-GB" sz="1600" dirty="0"/>
          </a:p>
          <a:p>
            <a:r>
              <a:rPr lang="cy-GB" sz="1600" dirty="0"/>
              <a:t>Mae'r dirwedd yn eich galluogi i weld cyfuchliniau. Ar yr enghraifft hon gallwch weld bryniau Parc Holyrood.</a:t>
            </a:r>
            <a:endParaRPr lang="en-GB" sz="1600" dirty="0"/>
          </a:p>
          <a:p>
            <a:r>
              <a:rPr lang="cy-GB" sz="1600" dirty="0"/>
              <a:t>Wrth gynllunio taith feics, gallwch ddefnyddio hwn i osgoi bryniau serth.</a:t>
            </a:r>
          </a:p>
          <a:p>
            <a:r>
              <a:rPr lang="cy-GB" sz="1600" b="1" dirty="0"/>
              <a:t>Beicio</a:t>
            </a:r>
            <a:endParaRPr lang="en-GB" sz="1600" dirty="0"/>
          </a:p>
          <a:p>
            <a:r>
              <a:rPr lang="cy-GB" sz="1600" dirty="0"/>
              <a:t>Mae'r haenau beicio yn dangos lonydd beicio. Ceir allwedd ar waelod y sgrin. Mae'n ddefnyddiol hefyd wrth gynllunio taith feics.</a:t>
            </a:r>
            <a:endParaRPr lang="en-GB" sz="1600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122AF35-812C-0442-3017-65BD0919FA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91630"/>
            <a:ext cx="4799046" cy="30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0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cy-GB" dirty="0"/>
              <a:t>Haenau yn </a:t>
            </a:r>
            <a:r>
              <a:rPr lang="cy-GB" u="sng" dirty="0">
                <a:solidFill>
                  <a:schemeClr val="accent3"/>
                </a:solidFill>
              </a:rPr>
              <a:t>Google Maps</a:t>
            </a:r>
            <a:endParaRPr lang="en-GB" u="sng" dirty="0">
              <a:solidFill>
                <a:schemeClr val="accent3"/>
              </a:solidFill>
            </a:endParaRPr>
          </a:p>
        </p:txBody>
      </p:sp>
      <p:pic>
        <p:nvPicPr>
          <p:cNvPr id="20" name="Picture 4" descr="File:Google Maps icon (2020).svg - Wikiped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8" y="36367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0107" y="1275606"/>
            <a:ext cx="3419960" cy="3507999"/>
          </a:xfrm>
        </p:spPr>
        <p:txBody>
          <a:bodyPr>
            <a:noAutofit/>
          </a:bodyPr>
          <a:lstStyle/>
          <a:p>
            <a:r>
              <a:rPr lang="cy-GB" sz="1550" b="1" dirty="0"/>
              <a:t>Traffig</a:t>
            </a:r>
            <a:endParaRPr lang="en-GB" sz="1550" dirty="0"/>
          </a:p>
          <a:p>
            <a:r>
              <a:rPr lang="cy-GB" sz="1550" dirty="0"/>
              <a:t>Mae'r haen traffig yn defnyddio lliwiau i ddangos prysurdeb strydoedd. Gallwch un ai defnyddio data byw, neu ei osod ar 'draffig nodweddiadol.' Dengys yr enghraifft hon draffig ar ddyddiau Iau am 6.00 o'r gloch.</a:t>
            </a:r>
            <a:endParaRPr lang="en-GB" sz="1550" dirty="0"/>
          </a:p>
          <a:p>
            <a:r>
              <a:rPr lang="cy-GB" sz="1550" dirty="0"/>
              <a:t>Dengys strydoedd prysur bod ansawdd yr aer yn is, felly mae'n well cynllunio teithiau sy'n osgoi y strydoedd hyn.</a:t>
            </a:r>
            <a:endParaRPr lang="en-GB" sz="1550" dirty="0"/>
          </a:p>
          <a:p>
            <a:r>
              <a:rPr lang="cy-GB" sz="1550" b="1" dirty="0"/>
              <a:t>Lloeren</a:t>
            </a:r>
            <a:endParaRPr lang="en-GB" sz="1550" dirty="0"/>
          </a:p>
          <a:p>
            <a:r>
              <a:rPr lang="cy-GB" sz="1550" dirty="0"/>
              <a:t>Mae haen y lloeren yn defnyddio delwedd lloeren</a:t>
            </a:r>
            <a:endParaRPr lang="en-GB" sz="1550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FBADBFE-4FEB-BF09-AF4B-886465247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920409"/>
            <a:ext cx="4687013" cy="28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cy-GB" dirty="0"/>
              <a:t>Haenau yn </a:t>
            </a:r>
            <a:r>
              <a:rPr lang="cy-GB" u="sng" dirty="0">
                <a:solidFill>
                  <a:schemeClr val="accent3"/>
                </a:solidFill>
              </a:rPr>
              <a:t>Google Maps</a:t>
            </a:r>
            <a:endParaRPr lang="en-GB" u="sng" dirty="0">
              <a:solidFill>
                <a:schemeClr val="accent3"/>
              </a:solidFill>
            </a:endParaRPr>
          </a:p>
        </p:txBody>
      </p:sp>
      <p:pic>
        <p:nvPicPr>
          <p:cNvPr id="20" name="Picture 4" descr="File:Google Maps icon (2020).svg - Wikiped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68" y="36367"/>
            <a:ext cx="698411" cy="10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2000" y="1296000"/>
            <a:ext cx="3419960" cy="3507999"/>
          </a:xfrm>
        </p:spPr>
        <p:txBody>
          <a:bodyPr>
            <a:noAutofit/>
          </a:bodyPr>
          <a:lstStyle/>
          <a:p>
            <a:r>
              <a:rPr lang="cy-GB" sz="1600" b="1" dirty="0"/>
              <a:t>Golwg Glôb (ond mewn lloeren)</a:t>
            </a:r>
          </a:p>
          <a:p>
            <a:r>
              <a:rPr lang="cy-GB" sz="1600" dirty="0"/>
              <a:t>Mae Golwg Glôb yn eich galluogi i weld pethau mewn tri dimensiwn.</a:t>
            </a:r>
            <a:endParaRPr lang="en-GB" sz="1600" dirty="0"/>
          </a:p>
          <a:p>
            <a:r>
              <a:rPr lang="cy-GB" sz="1600" dirty="0"/>
              <a:t> Ticiwch y bocs i'w danio a chwyddo'r llun. Yna, daliwch y bysell Shift a defnyddiwch eich llygoden i ogwyddo'r golwg.</a:t>
            </a:r>
            <a:endParaRPr lang="en-GB" sz="1600" dirty="0"/>
          </a:p>
          <a:p>
            <a:r>
              <a:rPr lang="cy-GB" sz="1600" dirty="0"/>
              <a:t> Yn yr enghraifft yma, gallwch weld Senedd yr Alban gyda Pharc Holyrood yn codi yn y cefndir.</a:t>
            </a:r>
            <a:r>
              <a:rPr lang="en-GB" sz="1600" dirty="0"/>
              <a:t>. 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32CF8B8-3004-A10C-9505-B94D31E2AB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74" y="1296000"/>
            <a:ext cx="4646098" cy="29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2000" y="1296000"/>
            <a:ext cx="4860120" cy="3363983"/>
          </a:xfrm>
        </p:spPr>
        <p:txBody>
          <a:bodyPr>
            <a:noAutofit/>
          </a:bodyPr>
          <a:lstStyle/>
          <a:p>
            <a:pPr lvl="0"/>
            <a:r>
              <a:rPr lang="cy-GB" sz="1600" dirty="0"/>
              <a:t>Gellir defnyddio Komoot i gynllunio teithiau ac archwilio teithiau y mae pobl eraill wedi eu gwneud.</a:t>
            </a:r>
            <a:endParaRPr lang="en-GB" sz="1600" dirty="0"/>
          </a:p>
          <a:p>
            <a:pPr lvl="0"/>
            <a:r>
              <a:rPr lang="cy-GB" sz="1600" b="0" dirty="0"/>
              <a:t>Fe'i bwriadwyd yn benodol ar gyfer teithio llesol a gallwch ddewis sut rydych am ei ddefnyddio.</a:t>
            </a:r>
            <a:endParaRPr lang="en-GB" sz="1600" b="0" dirty="0"/>
          </a:p>
          <a:p>
            <a:pPr lvl="0"/>
            <a:r>
              <a:rPr lang="cy-GB" sz="1600" b="0" dirty="0"/>
              <a:t>Mae'n cynnig sawl haen map gwahanol, gan gynnwys OpenCycleMap sy'n dangos llwybrau beicio yn glir.</a:t>
            </a:r>
            <a:endParaRPr lang="en-GB" sz="1600" b="0" dirty="0"/>
          </a:p>
          <a:p>
            <a:pPr lvl="0"/>
            <a:r>
              <a:rPr lang="cy-GB" sz="1600" b="0" dirty="0"/>
              <a:t>Wedi i chi gynllunio taith, mae'n dweud wrthych pa arwynebeddau y byddwch yn teithio ar eu hyd</a:t>
            </a:r>
            <a:endParaRPr lang="en-GB" sz="1600" b="0" dirty="0"/>
          </a:p>
          <a:p>
            <a:pPr lvl="0"/>
            <a:r>
              <a:rPr lang="cy-GB" sz="1600" b="0" dirty="0"/>
              <a:t>Gellir ei ddefnyddio ar gyfrifiadur, tabled neu ffôn.</a:t>
            </a:r>
            <a:endParaRPr lang="en-GB" sz="1600" b="0" dirty="0"/>
          </a:p>
          <a:p>
            <a:r>
              <a:rPr lang="cy-GB" sz="1600" b="0" u="sng" dirty="0">
                <a:hlinkClick r:id="rId2"/>
              </a:rPr>
              <a:t>Cliciwch yma i agor Komoot</a:t>
            </a:r>
            <a:endParaRPr lang="en-GB" b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9632" y="557795"/>
            <a:ext cx="5148368" cy="396000"/>
          </a:xfrm>
        </p:spPr>
        <p:txBody>
          <a:bodyPr/>
          <a:lstStyle/>
          <a:p>
            <a:r>
              <a:rPr lang="en-GB" dirty="0"/>
              <a:t>Komoot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295401"/>
            <a:ext cx="2951864" cy="3193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052" name="Picture 4" descr="Komoot Icon - UpLab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7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0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129" y="1279235"/>
            <a:ext cx="4500000" cy="280216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4325" y="621851"/>
            <a:ext cx="5148368" cy="396000"/>
          </a:xfrm>
        </p:spPr>
        <p:txBody>
          <a:bodyPr/>
          <a:lstStyle/>
          <a:p>
            <a:r>
              <a:rPr lang="cy-GB" dirty="0"/>
              <a:t>Nodweddion</a:t>
            </a:r>
            <a:r>
              <a:rPr lang="cy-GB" u="sng" dirty="0">
                <a:solidFill>
                  <a:schemeClr val="accent3"/>
                </a:solidFill>
              </a:rPr>
              <a:t> Komoot</a:t>
            </a:r>
            <a:endParaRPr lang="en-GB" u="sng" dirty="0">
              <a:solidFill>
                <a:schemeClr val="accent3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07704" y="1620421"/>
            <a:ext cx="461853" cy="164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805051" y="2025908"/>
            <a:ext cx="576064" cy="674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898147" y="2880376"/>
            <a:ext cx="1210103" cy="183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846447" y="1702847"/>
            <a:ext cx="267160" cy="262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2013" y="1400784"/>
            <a:ext cx="1906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Defnyddiwch y bocs chwilio i ganfod lleoliad.</a:t>
            </a:r>
            <a:endParaRPr lang="en-GB" sz="1100" dirty="0"/>
          </a:p>
          <a:p>
            <a:r>
              <a:rPr lang="cy-GB" sz="1100" dirty="0"/>
              <a:t>Gallwch ddefnyddio cod post, cyfeiriad, neu enw lle, fel enw ysgol.</a:t>
            </a:r>
            <a:r>
              <a:rPr lang="en-GB" sz="1100" dirty="0"/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6799" y="2675967"/>
            <a:ext cx="1805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Yma gallwch ddewis pa ffordd lesol yr hoffech deithio. Hefyd, gallwch ddewis pa mor heini yr ydych chi.</a:t>
            </a:r>
            <a:endParaRPr lang="en-GB" sz="1100" dirty="0"/>
          </a:p>
          <a:p>
            <a:r>
              <a:rPr lang="cy-GB" sz="1100" dirty="0"/>
              <a:t>Mae'r gosodiadau hyn yn helpu Komoot i ddewis y llwybr mwyaf addas.</a:t>
            </a:r>
            <a:r>
              <a:rPr lang="en-GB" sz="1100" dirty="0"/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246" y="1316145"/>
            <a:ext cx="2008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botwm yma'n eich galluogi i newid haen.</a:t>
            </a:r>
            <a:endParaRPr lang="en-GB" sz="1100" dirty="0"/>
          </a:p>
          <a:p>
            <a:r>
              <a:rPr lang="cy-GB" sz="1100" dirty="0"/>
              <a:t>Mae Komoot ar hyn o bryd yn dangos Open Cycle Maps gan fod y map hwn yn dangos pob llwybr beicio</a:t>
            </a: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016132" y="2680315"/>
            <a:ext cx="19955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Ar Open Cycle Maps, dengys y llinellau coch lwybrau'r Rhwydwaith Beicio Cenedlaethol a reolir gan Sustrans</a:t>
            </a:r>
            <a:endParaRPr lang="en-GB" sz="1100" dirty="0"/>
          </a:p>
          <a:p>
            <a:r>
              <a:rPr lang="cy-GB" sz="1100" dirty="0"/>
              <a:t>Dengys y llinellau porffor a glas lwybrau beicio eraill.</a:t>
            </a:r>
            <a:endParaRPr lang="en-GB" sz="11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686469" y="3540072"/>
            <a:ext cx="424927" cy="684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42533" y="4224540"/>
            <a:ext cx="280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/>
              <a:t>Mae'r beiciau bach coch yn feiciau y mae defnyddwyr eraill Komoot wedi eu nodi eu bod yn ddiddorol, fel golygfannau da neu atyniadau twristiaeth.</a:t>
            </a:r>
            <a:endParaRPr lang="en-GB" sz="1100" dirty="0"/>
          </a:p>
        </p:txBody>
      </p:sp>
      <p:pic>
        <p:nvPicPr>
          <p:cNvPr id="17" name="Picture 4" descr="Komoot Icon - UpLab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47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59413"/>
      </p:ext>
    </p:extLst>
  </p:cSld>
  <p:clrMapOvr>
    <a:masterClrMapping/>
  </p:clrMapOvr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1210</TotalTime>
  <Words>1490</Words>
  <Application>Microsoft Office PowerPoint</Application>
  <PresentationFormat>On-screen Show (16:9)</PresentationFormat>
  <Paragraphs>120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Regular</vt:lpstr>
      <vt:lpstr>Calibri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Warburton</dc:creator>
  <cp:lastModifiedBy>Meg Elworthy</cp:lastModifiedBy>
  <cp:revision>56</cp:revision>
  <dcterms:created xsi:type="dcterms:W3CDTF">2021-06-15T09:01:51Z</dcterms:created>
  <dcterms:modified xsi:type="dcterms:W3CDTF">2022-08-25T06:44:04Z</dcterms:modified>
</cp:coreProperties>
</file>