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74" r:id="rId9"/>
    <p:sldId id="275" r:id="rId10"/>
    <p:sldId id="276" r:id="rId11"/>
    <p:sldId id="277" r:id="rId12"/>
    <p:sldId id="267" r:id="rId13"/>
    <p:sldId id="268" r:id="rId14"/>
    <p:sldId id="269" r:id="rId15"/>
    <p:sldId id="271" r:id="rId16"/>
    <p:sldId id="278" r:id="rId17"/>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7100" autoAdjust="0"/>
  </p:normalViewPr>
  <p:slideViewPr>
    <p:cSldViewPr>
      <p:cViewPr varScale="1">
        <p:scale>
          <a:sx n="116" d="100"/>
          <a:sy n="116" d="100"/>
        </p:scale>
        <p:origin x="1500" y="96"/>
      </p:cViewPr>
      <p:guideLst>
        <p:guide orient="horz" pos="1470"/>
        <p:guide pos="4948"/>
      </p:guideLst>
    </p:cSldViewPr>
  </p:slideViewPr>
  <p:notesTextViewPr>
    <p:cViewPr>
      <p:scale>
        <a:sx n="100" d="100"/>
        <a:sy n="100" d="100"/>
      </p:scale>
      <p:origin x="0" y="0"/>
    </p:cViewPr>
  </p:notesTextViewPr>
  <p:notesViewPr>
    <p:cSldViewPr>
      <p:cViewPr varScale="1">
        <p:scale>
          <a:sx n="56" d="100"/>
          <a:sy n="56" d="100"/>
        </p:scale>
        <p:origin x="234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15-444A-8996-62F1BD17459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15-444A-8996-62F1BD1745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15-444A-8996-62F1BD17459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A15-444A-8996-62F1BD17459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A15-444A-8996-62F1BD17459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A15-444A-8996-62F1BD174596}"/>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A15-444A-8996-62F1BD174596}"/>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A15-444A-8996-62F1BD174596}"/>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A15-444A-8996-62F1BD174596}"/>
              </c:ext>
            </c:extLst>
          </c:dPt>
          <c:dLbls>
            <c:dLbl>
              <c:idx val="7"/>
              <c:layout>
                <c:manualLayout>
                  <c:x val="6.0548233262942702E-3"/>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A15-444A-8996-62F1BD174596}"/>
                </c:ext>
              </c:extLst>
            </c:dLbl>
            <c:dLbl>
              <c:idx val="8"/>
              <c:layout>
                <c:manualLayout>
                  <c:x val="2.6237567747275172E-2"/>
                  <c:y val="0"/>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A15-444A-8996-62F1BD17459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extLst>
            <c:ext xmlns:c16="http://schemas.microsoft.com/office/drawing/2014/chart" uri="{C3380CC4-5D6E-409C-BE32-E72D297353CC}">
              <c16:uniqueId val="{00000012-6A15-444A-8996-62F1BD174596}"/>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620-46A2-B504-9EF942630BE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620-46A2-B504-9EF942630BE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620-46A2-B504-9EF942630BE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620-46A2-B504-9EF942630BE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620-46A2-B504-9EF942630BE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620-46A2-B504-9EF942630BE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620-46A2-B504-9EF942630BE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620-46A2-B504-9EF942630BE9}"/>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620-46A2-B504-9EF942630BE9}"/>
              </c:ext>
            </c:extLst>
          </c:dPt>
          <c:dLbls>
            <c:dLbl>
              <c:idx val="0"/>
              <c:delete val="1"/>
              <c:extLst>
                <c:ext xmlns:c15="http://schemas.microsoft.com/office/drawing/2012/chart" uri="{CE6537A1-D6FC-4f65-9D91-7224C49458BB}"/>
                <c:ext xmlns:c16="http://schemas.microsoft.com/office/drawing/2014/chart" uri="{C3380CC4-5D6E-409C-BE32-E72D297353CC}">
                  <c16:uniqueId val="{00000001-4620-46A2-B504-9EF942630BE9}"/>
                </c:ext>
              </c:extLst>
            </c:dLbl>
            <c:dLbl>
              <c:idx val="1"/>
              <c:layout>
                <c:manualLayout>
                  <c:x val="9.2260603563028686E-3"/>
                  <c:y val="-1.4897468914875868E-2"/>
                </c:manualLayout>
              </c:layout>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414042">
                            <a:lumMod val="75000"/>
                            <a:lumOff val="25000"/>
                          </a:srgbClr>
                        </a:solidFill>
                        <a:latin typeface="+mn-lt"/>
                        <a:ea typeface="+mn-ea"/>
                        <a:cs typeface="+mn-cs"/>
                      </a:defRPr>
                    </a:pPr>
                    <a:r>
                      <a:rPr lang="en-US" sz="1230" dirty="0" err="1">
                        <a:effectLst/>
                      </a:rPr>
                      <a:t>Trafnidiaeth</a:t>
                    </a:r>
                    <a:r>
                      <a:rPr lang="en-US" sz="1230" dirty="0">
                        <a:effectLst/>
                      </a:rPr>
                      <a:t>,</a:t>
                    </a:r>
                    <a:r>
                      <a:rPr lang="en-US" sz="1230" baseline="0" dirty="0">
                        <a:effectLst/>
                      </a:rPr>
                      <a:t> </a:t>
                    </a:r>
                    <a:fld id="{84182CCF-0449-4477-99B3-BF5240AA2496}" type="PERCENTAGE">
                      <a:rPr lang="en-US" baseline="0" smtClean="0"/>
                      <a:pPr marL="0" marR="0" lvl="0" indent="0" algn="ctr" defTabSz="914400" rtl="0" eaLnBrk="1" fontAlgn="auto" latinLnBrk="0" hangingPunct="1">
                        <a:lnSpc>
                          <a:spcPct val="100000"/>
                        </a:lnSpc>
                        <a:spcBef>
                          <a:spcPts val="0"/>
                        </a:spcBef>
                        <a:spcAft>
                          <a:spcPts val="0"/>
                        </a:spcAft>
                        <a:buClrTx/>
                        <a:buSzTx/>
                        <a:buFontTx/>
                        <a:buNone/>
                        <a:tabLst/>
                        <a:defRPr sz="1100">
                          <a:solidFill>
                            <a:srgbClr val="414042">
                              <a:lumMod val="75000"/>
                              <a:lumOff val="25000"/>
                            </a:srgbClr>
                          </a:solidFill>
                        </a:defRPr>
                      </a:pPr>
                      <a:t>[PERCENTAGE]</a:t>
                    </a:fld>
                    <a:endParaRPr lang="en-US" sz="1230" baseline="0" dirty="0">
                      <a:effectLst/>
                    </a:endParaRP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rgbClr val="414042">
                          <a:lumMod val="75000"/>
                          <a:lumOff val="25000"/>
                        </a:srgb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20-46A2-B504-9EF942630BE9}"/>
                </c:ext>
              </c:extLst>
            </c:dLbl>
            <c:dLbl>
              <c:idx val="2"/>
              <c:delete val="1"/>
              <c:extLst>
                <c:ext xmlns:c15="http://schemas.microsoft.com/office/drawing/2012/chart" uri="{CE6537A1-D6FC-4f65-9D91-7224C49458BB}"/>
                <c:ext xmlns:c16="http://schemas.microsoft.com/office/drawing/2014/chart" uri="{C3380CC4-5D6E-409C-BE32-E72D297353CC}">
                  <c16:uniqueId val="{00000005-4620-46A2-B504-9EF942630BE9}"/>
                </c:ext>
              </c:extLst>
            </c:dLbl>
            <c:dLbl>
              <c:idx val="3"/>
              <c:delete val="1"/>
              <c:extLst>
                <c:ext xmlns:c15="http://schemas.microsoft.com/office/drawing/2012/chart" uri="{CE6537A1-D6FC-4f65-9D91-7224C49458BB}"/>
                <c:ext xmlns:c16="http://schemas.microsoft.com/office/drawing/2014/chart" uri="{C3380CC4-5D6E-409C-BE32-E72D297353CC}">
                  <c16:uniqueId val="{00000007-4620-46A2-B504-9EF942630BE9}"/>
                </c:ext>
              </c:extLst>
            </c:dLbl>
            <c:dLbl>
              <c:idx val="4"/>
              <c:delete val="1"/>
              <c:extLst>
                <c:ext xmlns:c15="http://schemas.microsoft.com/office/drawing/2012/chart" uri="{CE6537A1-D6FC-4f65-9D91-7224C49458BB}"/>
                <c:ext xmlns:c16="http://schemas.microsoft.com/office/drawing/2014/chart" uri="{C3380CC4-5D6E-409C-BE32-E72D297353CC}">
                  <c16:uniqueId val="{00000009-4620-46A2-B504-9EF942630BE9}"/>
                </c:ext>
              </c:extLst>
            </c:dLbl>
            <c:dLbl>
              <c:idx val="5"/>
              <c:delete val="1"/>
              <c:extLst>
                <c:ext xmlns:c15="http://schemas.microsoft.com/office/drawing/2012/chart" uri="{CE6537A1-D6FC-4f65-9D91-7224C49458BB}"/>
                <c:ext xmlns:c16="http://schemas.microsoft.com/office/drawing/2014/chart" uri="{C3380CC4-5D6E-409C-BE32-E72D297353CC}">
                  <c16:uniqueId val="{0000000B-4620-46A2-B504-9EF942630BE9}"/>
                </c:ext>
              </c:extLst>
            </c:dLbl>
            <c:dLbl>
              <c:idx val="6"/>
              <c:delete val="1"/>
              <c:extLst>
                <c:ext xmlns:c15="http://schemas.microsoft.com/office/drawing/2012/chart" uri="{CE6537A1-D6FC-4f65-9D91-7224C49458BB}"/>
                <c:ext xmlns:c16="http://schemas.microsoft.com/office/drawing/2014/chart" uri="{C3380CC4-5D6E-409C-BE32-E72D297353CC}">
                  <c16:uniqueId val="{0000000D-4620-46A2-B504-9EF942630BE9}"/>
                </c:ext>
              </c:extLst>
            </c:dLbl>
            <c:dLbl>
              <c:idx val="7"/>
              <c:delete val="1"/>
              <c:extLst>
                <c:ext xmlns:c15="http://schemas.microsoft.com/office/drawing/2012/chart" uri="{CE6537A1-D6FC-4f65-9D91-7224C49458BB}"/>
                <c:ext xmlns:c16="http://schemas.microsoft.com/office/drawing/2014/chart" uri="{C3380CC4-5D6E-409C-BE32-E72D297353CC}">
                  <c16:uniqueId val="{0000000F-4620-46A2-B504-9EF942630BE9}"/>
                </c:ext>
              </c:extLst>
            </c:dLbl>
            <c:dLbl>
              <c:idx val="8"/>
              <c:delete val="1"/>
              <c:extLst>
                <c:ext xmlns:c15="http://schemas.microsoft.com/office/drawing/2012/chart" uri="{CE6537A1-D6FC-4f65-9D91-7224C49458BB}"/>
                <c:ext xmlns:c16="http://schemas.microsoft.com/office/drawing/2014/chart" uri="{C3380CC4-5D6E-409C-BE32-E72D297353CC}">
                  <c16:uniqueId val="{00000011-4620-46A2-B504-9EF942630BE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extLst>
            <c:ext xmlns:c16="http://schemas.microsoft.com/office/drawing/2014/chart" uri="{C3380CC4-5D6E-409C-BE32-E72D297353CC}">
              <c16:uniqueId val="{00000012-4620-46A2-B504-9EF942630BE9}"/>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46B-4D39-85C9-A8267778B4B0}"/>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846B-4D39-85C9-A8267778B4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6B-4D39-85C9-A8267778B4B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46B-4D39-85C9-A8267778B4B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46B-4D39-85C9-A8267778B4B0}"/>
              </c:ext>
            </c:extLst>
          </c:dPt>
          <c:dPt>
            <c:idx val="5"/>
            <c:bubble3D val="0"/>
            <c:spPr>
              <a:solidFill>
                <a:schemeClr val="tx2"/>
              </a:solidFill>
              <a:ln w="19050">
                <a:solidFill>
                  <a:schemeClr val="lt1"/>
                </a:solidFill>
              </a:ln>
              <a:effectLst/>
            </c:spPr>
            <c:extLst>
              <c:ext xmlns:c16="http://schemas.microsoft.com/office/drawing/2014/chart" uri="{C3380CC4-5D6E-409C-BE32-E72D297353CC}">
                <c16:uniqueId val="{0000000B-846B-4D39-85C9-A8267778B4B0}"/>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846B-4D39-85C9-A8267778B4B0}"/>
              </c:ext>
            </c:extLst>
          </c:dPt>
          <c:dPt>
            <c:idx val="7"/>
            <c:bubble3D val="0"/>
            <c:spPr>
              <a:solidFill>
                <a:srgbClr val="000000"/>
              </a:solidFill>
              <a:ln w="19050">
                <a:solidFill>
                  <a:schemeClr val="lt1"/>
                </a:solidFill>
              </a:ln>
              <a:effectLst/>
            </c:spPr>
            <c:extLst>
              <c:ext xmlns:c16="http://schemas.microsoft.com/office/drawing/2014/chart" uri="{C3380CC4-5D6E-409C-BE32-E72D297353CC}">
                <c16:uniqueId val="{0000000F-846B-4D39-85C9-A8267778B4B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extLst>
            <c:ext xmlns:c16="http://schemas.microsoft.com/office/drawing/2014/chart" uri="{C3380CC4-5D6E-409C-BE32-E72D297353CC}">
              <c16:uniqueId val="{00000010-846B-4D39-85C9-A8267778B4B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DE38-4C94-8F3E-A7C233F8EA01}"/>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E38-4C94-8F3E-A7C233F8EA0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38-4C94-8F3E-A7C233F8EA0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38-4C94-8F3E-A7C233F8EA0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E38-4C94-8F3E-A7C233F8EA01}"/>
              </c:ext>
            </c:extLst>
          </c:dPt>
          <c:dPt>
            <c:idx val="5"/>
            <c:bubble3D val="0"/>
            <c:spPr>
              <a:solidFill>
                <a:schemeClr val="tx2"/>
              </a:solidFill>
              <a:ln w="19050">
                <a:solidFill>
                  <a:schemeClr val="lt1"/>
                </a:solidFill>
              </a:ln>
              <a:effectLst/>
            </c:spPr>
            <c:extLst>
              <c:ext xmlns:c16="http://schemas.microsoft.com/office/drawing/2014/chart" uri="{C3380CC4-5D6E-409C-BE32-E72D297353CC}">
                <c16:uniqueId val="{0000000B-DE38-4C94-8F3E-A7C233F8EA01}"/>
              </c:ext>
            </c:extLst>
          </c:dPt>
          <c:dPt>
            <c:idx val="6"/>
            <c:bubble3D val="0"/>
            <c:spPr>
              <a:solidFill>
                <a:schemeClr val="accent6"/>
              </a:solidFill>
              <a:ln w="19050">
                <a:solidFill>
                  <a:schemeClr val="lt1"/>
                </a:solidFill>
              </a:ln>
              <a:effectLst/>
            </c:spPr>
            <c:extLst>
              <c:ext xmlns:c16="http://schemas.microsoft.com/office/drawing/2014/chart" uri="{C3380CC4-5D6E-409C-BE32-E72D297353CC}">
                <c16:uniqueId val="{0000000D-DE38-4C94-8F3E-A7C233F8EA01}"/>
              </c:ext>
            </c:extLst>
          </c:dPt>
          <c:dPt>
            <c:idx val="7"/>
            <c:bubble3D val="0"/>
            <c:spPr>
              <a:solidFill>
                <a:srgbClr val="000000"/>
              </a:solidFill>
              <a:ln w="19050">
                <a:solidFill>
                  <a:schemeClr val="lt1"/>
                </a:solidFill>
              </a:ln>
              <a:effectLst/>
            </c:spPr>
            <c:extLst>
              <c:ext xmlns:c16="http://schemas.microsoft.com/office/drawing/2014/chart" uri="{C3380CC4-5D6E-409C-BE32-E72D297353CC}">
                <c16:uniqueId val="{0000000F-DE38-4C94-8F3E-A7C233F8EA01}"/>
              </c:ext>
            </c:extLst>
          </c:dPt>
          <c:dLbls>
            <c:dLbl>
              <c:idx val="0"/>
              <c:layout>
                <c:manualLayout>
                  <c:x val="8.7677138056088996E-2"/>
                  <c:y val="1.9578555224772348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dirty="0"/>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598600155538273"/>
                      <c:h val="7.3788703723448423E-2"/>
                    </c:manualLayout>
                  </c15:layout>
                  <c15:showDataLabelsRange val="0"/>
                </c:ext>
                <c:ext xmlns:c16="http://schemas.microsoft.com/office/drawing/2014/chart" uri="{C3380CC4-5D6E-409C-BE32-E72D297353CC}">
                  <c16:uniqueId val="{00000001-DE38-4C94-8F3E-A7C233F8EA01}"/>
                </c:ext>
              </c:extLst>
            </c:dLbl>
            <c:dLbl>
              <c:idx val="1"/>
              <c:delete val="1"/>
              <c:extLst>
                <c:ext xmlns:c15="http://schemas.microsoft.com/office/drawing/2012/chart" uri="{CE6537A1-D6FC-4f65-9D91-7224C49458BB}"/>
                <c:ext xmlns:c16="http://schemas.microsoft.com/office/drawing/2014/chart" uri="{C3380CC4-5D6E-409C-BE32-E72D297353CC}">
                  <c16:uniqueId val="{00000003-DE38-4C94-8F3E-A7C233F8EA01}"/>
                </c:ext>
              </c:extLst>
            </c:dLbl>
            <c:dLbl>
              <c:idx val="2"/>
              <c:delete val="1"/>
              <c:extLst>
                <c:ext xmlns:c15="http://schemas.microsoft.com/office/drawing/2012/chart" uri="{CE6537A1-D6FC-4f65-9D91-7224C49458BB}"/>
                <c:ext xmlns:c16="http://schemas.microsoft.com/office/drawing/2014/chart" uri="{C3380CC4-5D6E-409C-BE32-E72D297353CC}">
                  <c16:uniqueId val="{00000005-DE38-4C94-8F3E-A7C233F8EA01}"/>
                </c:ext>
              </c:extLst>
            </c:dLbl>
            <c:dLbl>
              <c:idx val="3"/>
              <c:delete val="1"/>
              <c:extLst>
                <c:ext xmlns:c15="http://schemas.microsoft.com/office/drawing/2012/chart" uri="{CE6537A1-D6FC-4f65-9D91-7224C49458BB}"/>
                <c:ext xmlns:c16="http://schemas.microsoft.com/office/drawing/2014/chart" uri="{C3380CC4-5D6E-409C-BE32-E72D297353CC}">
                  <c16:uniqueId val="{00000007-DE38-4C94-8F3E-A7C233F8EA01}"/>
                </c:ext>
              </c:extLst>
            </c:dLbl>
            <c:dLbl>
              <c:idx val="4"/>
              <c:delete val="1"/>
              <c:extLst>
                <c:ext xmlns:c15="http://schemas.microsoft.com/office/drawing/2012/chart" uri="{CE6537A1-D6FC-4f65-9D91-7224C49458BB}"/>
                <c:ext xmlns:c16="http://schemas.microsoft.com/office/drawing/2014/chart" uri="{C3380CC4-5D6E-409C-BE32-E72D297353CC}">
                  <c16:uniqueId val="{00000009-DE38-4C94-8F3E-A7C233F8EA01}"/>
                </c:ext>
              </c:extLst>
            </c:dLbl>
            <c:dLbl>
              <c:idx val="5"/>
              <c:delete val="1"/>
              <c:extLst>
                <c:ext xmlns:c15="http://schemas.microsoft.com/office/drawing/2012/chart" uri="{CE6537A1-D6FC-4f65-9D91-7224C49458BB}"/>
                <c:ext xmlns:c16="http://schemas.microsoft.com/office/drawing/2014/chart" uri="{C3380CC4-5D6E-409C-BE32-E72D297353CC}">
                  <c16:uniqueId val="{0000000B-DE38-4C94-8F3E-A7C233F8EA01}"/>
                </c:ext>
              </c:extLst>
            </c:dLbl>
            <c:dLbl>
              <c:idx val="6"/>
              <c:delete val="1"/>
              <c:extLst>
                <c:ext xmlns:c15="http://schemas.microsoft.com/office/drawing/2012/chart" uri="{CE6537A1-D6FC-4f65-9D91-7224C49458BB}"/>
                <c:ext xmlns:c16="http://schemas.microsoft.com/office/drawing/2014/chart" uri="{C3380CC4-5D6E-409C-BE32-E72D297353CC}">
                  <c16:uniqueId val="{0000000D-DE38-4C94-8F3E-A7C233F8EA01}"/>
                </c:ext>
              </c:extLst>
            </c:dLbl>
            <c:dLbl>
              <c:idx val="7"/>
              <c:delete val="1"/>
              <c:extLst>
                <c:ext xmlns:c15="http://schemas.microsoft.com/office/drawing/2012/chart" uri="{CE6537A1-D6FC-4f65-9D91-7224C49458BB}"/>
                <c:ext xmlns:c16="http://schemas.microsoft.com/office/drawing/2014/chart" uri="{C3380CC4-5D6E-409C-BE32-E72D297353CC}">
                  <c16:uniqueId val="{0000000F-DE38-4C94-8F3E-A7C233F8EA0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extLst>
            <c:ext xmlns:c16="http://schemas.microsoft.com/office/drawing/2014/chart" uri="{C3380CC4-5D6E-409C-BE32-E72D297353CC}">
              <c16:uniqueId val="{00000010-DE38-4C94-8F3E-A7C233F8EA0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0.125</cdr:x>
      <cdr:y>0.70431</cdr:y>
    </cdr:from>
    <cdr:to>
      <cdr:x>0.28571</cdr:x>
      <cdr:y>0.73273</cdr:y>
    </cdr:to>
    <cdr:sp macro="" textlink="">
      <cdr:nvSpPr>
        <cdr:cNvPr id="2" name="TextBox 1"/>
        <cdr:cNvSpPr txBox="1"/>
      </cdr:nvSpPr>
      <cdr:spPr>
        <a:xfrm xmlns:a="http://schemas.openxmlformats.org/drawingml/2006/main">
          <a:off x="1008112" y="2866876"/>
          <a:ext cx="1296144" cy="1156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0.05357</cdr:x>
      <cdr:y>0.6566</cdr:y>
    </cdr:from>
    <cdr:to>
      <cdr:x>0.21429</cdr:x>
      <cdr:y>0.73273</cdr:y>
    </cdr:to>
    <cdr:sp macro="" textlink="">
      <cdr:nvSpPr>
        <cdr:cNvPr id="3" name="TextBox 2"/>
        <cdr:cNvSpPr txBox="1"/>
      </cdr:nvSpPr>
      <cdr:spPr>
        <a:xfrm xmlns:a="http://schemas.openxmlformats.org/drawingml/2006/main">
          <a:off x="432048" y="2672680"/>
          <a:ext cx="1296144" cy="3098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0.04464</cdr:x>
      <cdr:y>0.24436</cdr:y>
    </cdr:from>
    <cdr:to>
      <cdr:x>0.29018</cdr:x>
      <cdr:y>0.29743</cdr:y>
    </cdr:to>
    <cdr:sp macro="" textlink="">
      <cdr:nvSpPr>
        <cdr:cNvPr id="4" name="TextBox 3"/>
        <cdr:cNvSpPr txBox="1"/>
      </cdr:nvSpPr>
      <cdr:spPr>
        <a:xfrm xmlns:a="http://schemas.openxmlformats.org/drawingml/2006/main">
          <a:off x="360040" y="994668"/>
          <a:ext cx="198022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0.02679</cdr:x>
      <cdr:y>0.01439</cdr:y>
    </cdr:from>
    <cdr:to>
      <cdr:x>0.16964</cdr:x>
      <cdr:y>0.06972</cdr:y>
    </cdr:to>
    <cdr:sp macro="" textlink="">
      <cdr:nvSpPr>
        <cdr:cNvPr id="5" name="TextBox 4"/>
        <cdr:cNvSpPr txBox="1"/>
      </cdr:nvSpPr>
      <cdr:spPr>
        <a:xfrm xmlns:a="http://schemas.openxmlformats.org/drawingml/2006/main">
          <a:off x="216024" y="58564"/>
          <a:ext cx="1152128" cy="2252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0.77679</cdr:x>
      <cdr:y>0.22667</cdr:y>
    </cdr:from>
    <cdr:to>
      <cdr:x>0.91964</cdr:x>
      <cdr:y>0.31512</cdr:y>
    </cdr:to>
    <cdr:sp macro="" textlink="">
      <cdr:nvSpPr>
        <cdr:cNvPr id="6" name="TextBox 5"/>
        <cdr:cNvSpPr txBox="1"/>
      </cdr:nvSpPr>
      <cdr:spPr>
        <a:xfrm xmlns:a="http://schemas.openxmlformats.org/drawingml/2006/main">
          <a:off x="6264696" y="922660"/>
          <a:ext cx="115212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25/08/2022</a:t>
            </a:fld>
            <a:endParaRPr lang="en-GB"/>
          </a:p>
        </p:txBody>
      </p:sp>
      <p:sp>
        <p:nvSpPr>
          <p:cNvPr id="4" name="Footer Placeholder 3">
            <a:extLst>
              <a:ext uri="{FF2B5EF4-FFF2-40B4-BE49-F238E27FC236}">
                <a16:creationId xmlns:a16="http://schemas.microsoft.com/office/drawing/2014/main"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7602B0-FD2B-4A07-B86B-10A2332AB655}" type="slidenum">
              <a:rPr lang="en-GB" smtClean="0"/>
              <a:t>1</a:t>
            </a:fld>
            <a:endParaRPr lang="en-GB"/>
          </a:p>
        </p:txBody>
      </p:sp>
    </p:spTree>
    <p:extLst>
      <p:ext uri="{BB962C8B-B14F-4D97-AF65-F5344CB8AC3E}">
        <p14:creationId xmlns:p14="http://schemas.microsoft.com/office/powerpoint/2010/main" val="2975052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b="1" kern="1200" dirty="0">
                <a:solidFill>
                  <a:schemeClr val="tx1"/>
                </a:solidFill>
                <a:effectLst/>
                <a:latin typeface="+mn-lt"/>
                <a:ea typeface="+mn-ea"/>
                <a:cs typeface="+mn-cs"/>
              </a:rPr>
              <a:t>Allwch chi briodi'r categorïau?</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Hedfanaeth/morgludiant domestig yw teithiau awyrennau a chychod sydd ond yn teithio rhwng lleoedd yn y DU, er enghraifft, hedfan o Lundain i Gaeredin, neu gwch o Southampton i Ynys Wyth.</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HGV = Cerbyd Nwyddau Trwm</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LGV - Cerbyd Nwyddau Ysgafn</a:t>
            </a:r>
            <a:br>
              <a:rPr lang="en-GB" dirty="0"/>
            </a:b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10</a:t>
            </a:fld>
            <a:endParaRPr lang="en-GB"/>
          </a:p>
        </p:txBody>
      </p:sp>
    </p:spTree>
    <p:extLst>
      <p:ext uri="{BB962C8B-B14F-4D97-AF65-F5344CB8AC3E}">
        <p14:creationId xmlns:p14="http://schemas.microsoft.com/office/powerpoint/2010/main" val="309955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cy-GB" sz="818" b="1" kern="1200" dirty="0">
                <a:solidFill>
                  <a:schemeClr val="tx1"/>
                </a:solidFill>
                <a:effectLst/>
                <a:latin typeface="+mn-lt"/>
                <a:ea typeface="+mn-ea"/>
                <a:cs typeface="+mn-cs"/>
              </a:rPr>
              <a:t>Faint gawsoch chi yn gywir?</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39065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b="1" kern="1200" dirty="0">
                <a:solidFill>
                  <a:schemeClr val="tx1"/>
                </a:solidFill>
                <a:effectLst/>
                <a:latin typeface="+mn-lt"/>
                <a:ea typeface="+mn-ea"/>
                <a:cs typeface="+mn-cs"/>
              </a:rPr>
              <a:t>Gan ddefnyddio'r map meddwl a grëwyd yn gynharach yn y sesiwn, sut gallwn ni leihau allyriadau o bob sector?</a:t>
            </a:r>
            <a:endParaRPr lang="en-GB" sz="818" kern="1200" dirty="0">
              <a:solidFill>
                <a:schemeClr val="tx1"/>
              </a:solidFill>
              <a:effectLst/>
              <a:latin typeface="+mn-lt"/>
              <a:ea typeface="+mn-ea"/>
              <a:cs typeface="+mn-cs"/>
            </a:endParaRPr>
          </a:p>
          <a:p>
            <a:r>
              <a:rPr lang="cy-GB" sz="818" b="1"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Beth allwn ni ei wneud fel unigolion?</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Beth allwn ni ei wneud fel cymdeithas?</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Estyniad:</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Beth mae angen i'r llywodraeth ei wneud?</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12</a:t>
            </a:fld>
            <a:endParaRPr lang="en-GB"/>
          </a:p>
        </p:txBody>
      </p:sp>
    </p:spTree>
    <p:extLst>
      <p:ext uri="{BB962C8B-B14F-4D97-AF65-F5344CB8AC3E}">
        <p14:creationId xmlns:p14="http://schemas.microsoft.com/office/powerpoint/2010/main" val="2823809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kern="1200" dirty="0">
                <a:solidFill>
                  <a:schemeClr val="tx1"/>
                </a:solidFill>
                <a:effectLst/>
                <a:latin typeface="+mn-lt"/>
                <a:ea typeface="+mn-ea"/>
                <a:cs typeface="+mn-cs"/>
              </a:rPr>
              <a:t>Gwnaeth papur academaidd a gyhoeddwyd yn 2017 ddadansoddi'r holl bethau y gallai pobl eu gwneud yn eu bywydau eu hunan i greu effaith ar newid yn yr hinsawdd.</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Mae'r graff hwn yn dangos beth wnaeth yr ymchwilwyr ei ddarganfod.</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A yw unrhyw un o'r pethau yma'n eich synnu?</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A oes un ohonynt yn llai/mwy pwysig na'r hyn a feddylioch chi? (Er enghraifft, cawn oll ein hannog i ailgylchu, ac mae'r cyngor yn darparu biniau ailgylchu i ni, ond mae hyn yn cael llawer llai o effaith na phrynu ynni gwyrdd)</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Sylwer: nid yw hyn yn golygu na ddylech chi ailgylchu/golchi eich dillad ar dymheredd isel. Fel y dywed Tesco - mae pob mymryn bach yn helpu!</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Dolen i'r papur:</a:t>
            </a:r>
            <a:endParaRPr lang="en-GB" sz="818"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13</a:t>
            </a:fld>
            <a:endParaRPr lang="en-GB"/>
          </a:p>
        </p:txBody>
      </p:sp>
    </p:spTree>
    <p:extLst>
      <p:ext uri="{BB962C8B-B14F-4D97-AF65-F5344CB8AC3E}">
        <p14:creationId xmlns:p14="http://schemas.microsoft.com/office/powerpoint/2010/main" val="247586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b="1" kern="1200" dirty="0">
                <a:solidFill>
                  <a:schemeClr val="tx1"/>
                </a:solidFill>
                <a:effectLst/>
                <a:latin typeface="+mn-lt"/>
                <a:ea typeface="+mn-ea"/>
                <a:cs typeface="+mn-cs"/>
              </a:rPr>
              <a:t>Trafodaeth ar y graff </a:t>
            </a:r>
            <a:r>
              <a:rPr lang="cy-GB" sz="818" kern="1200" dirty="0">
                <a:solidFill>
                  <a:schemeClr val="tx1"/>
                </a:solidFill>
                <a:effectLst/>
                <a:latin typeface="+mn-lt"/>
                <a:ea typeface="+mn-ea"/>
                <a:cs typeface="+mn-cs"/>
              </a:rPr>
              <a:t>- canran y siwrneiau a wneir mewn moddau gwahanol. A oes modd i ni newid hyn?</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Pa mor bell y gall y rhan fwyaf o bobl feicio/cerdded?</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Pam fod pobl yn dewis gyrru?</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Beth yw manteision eraill cerdded a beicio (teithio llesol) o'i gymharu â defnyddio car preifat?</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14</a:t>
            </a:fld>
            <a:endParaRPr lang="en-GB"/>
          </a:p>
        </p:txBody>
      </p:sp>
    </p:spTree>
    <p:extLst>
      <p:ext uri="{BB962C8B-B14F-4D97-AF65-F5344CB8AC3E}">
        <p14:creationId xmlns:p14="http://schemas.microsoft.com/office/powerpoint/2010/main" val="413934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15</a:t>
            </a:fld>
            <a:endParaRPr lang="en-GB"/>
          </a:p>
        </p:txBody>
      </p:sp>
    </p:spTree>
    <p:extLst>
      <p:ext uri="{BB962C8B-B14F-4D97-AF65-F5344CB8AC3E}">
        <p14:creationId xmlns:p14="http://schemas.microsoft.com/office/powerpoint/2010/main" val="201790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b="1" kern="1200" dirty="0">
                <a:solidFill>
                  <a:schemeClr val="tx1"/>
                </a:solidFill>
                <a:effectLst/>
                <a:latin typeface="+mn-lt"/>
                <a:ea typeface="+mn-ea"/>
                <a:cs typeface="+mn-cs"/>
              </a:rPr>
              <a:t>C: Beth yw'r gwahaniaeth rhwng tywydd a hinsawdd?</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Tywydd yw'r newidiadau lleol sy'n digwydd o ddydd i ddydd. Er enghraifft, y tywydd heddiw yw ______________, ond yfory gall fod yn gwbl wahanol.</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Ond, yn gyffredinol mae'r tywydd yma'n dal i fod yn dymherus, gan nad ydym yn gweld tywydd eithafol ac mae patrymau clir i'r tymhorau.</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b="1" kern="1200" dirty="0">
                <a:solidFill>
                  <a:schemeClr val="tx1"/>
                </a:solidFill>
                <a:effectLst/>
                <a:latin typeface="+mn-lt"/>
                <a:ea typeface="+mn-ea"/>
                <a:cs typeface="+mn-cs"/>
              </a:rPr>
              <a:t>Mae'r hinsawdd yn disgrifio cyflyrau tywydd cyfartalog dros gyfnod amser hir (30 o flynyddoedd) dros ardaloedd eang.</a:t>
            </a:r>
            <a:endParaRPr lang="en-GB" sz="818" kern="1200" dirty="0">
              <a:solidFill>
                <a:schemeClr val="tx1"/>
              </a:solidFill>
              <a:effectLst/>
              <a:latin typeface="+mn-lt"/>
              <a:ea typeface="+mn-ea"/>
              <a:cs typeface="+mn-cs"/>
            </a:endParaRPr>
          </a:p>
          <a:p>
            <a:r>
              <a:rPr lang="cy-GB" sz="818" b="1"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Mae sawl ffactor amrywiol yn penderfynu ar yr hinsawdd, gan gynnwys pellter o'r cyhydedd, codiad y tir, pellter o'r môr a llystyfiant.</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Mae pum prif barth i hinsawdd y byd.</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Pegynol: Oer a sych gyda gaeafau hir a thywyll, a hafau byr.</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Nid yw tymereddau'n codi llawer uwchben pwynt rhewi.</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Tymherus: Mae pedwar tymor iddo, gyda hafau cynnes a gaeafau claear.</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Cras: Poeth a sych gydol y flwyddyn. Ychydig iawn o law.</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Trofannol: Yn gynnes gydol y flwyddyn, gyda dau dymor - gwlyb a sych.</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Canoldirol: Hafau sych a phoeth a gaeafau claear</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b="1" kern="1200" dirty="0">
                <a:solidFill>
                  <a:schemeClr val="tx1"/>
                </a:solidFill>
                <a:effectLst/>
                <a:latin typeface="+mn-lt"/>
                <a:ea typeface="+mn-ea"/>
                <a:cs typeface="+mn-cs"/>
              </a:rPr>
              <a:t>C: Allwch chi enwi gwlad ym mhob parth hinsawdd?</a:t>
            </a:r>
            <a:endParaRPr lang="en-GB" dirty="0"/>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a:t>
            </a:fld>
            <a:endParaRPr lang="en-GB"/>
          </a:p>
        </p:txBody>
      </p:sp>
    </p:spTree>
    <p:extLst>
      <p:ext uri="{BB962C8B-B14F-4D97-AF65-F5344CB8AC3E}">
        <p14:creationId xmlns:p14="http://schemas.microsoft.com/office/powerpoint/2010/main" val="4216802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b="1" dirty="0"/>
          </a:p>
          <a:p>
            <a:pPr marL="0" lvl="0" indent="0" algn="l" rtl="0">
              <a:spcBef>
                <a:spcPts val="0"/>
              </a:spcBef>
              <a:spcAft>
                <a:spcPts val="0"/>
              </a:spcAft>
              <a:buNone/>
            </a:pPr>
            <a:r>
              <a:rPr lang="cy-GB" sz="818" kern="1200" dirty="0">
                <a:solidFill>
                  <a:schemeClr val="tx1"/>
                </a:solidFill>
                <a:effectLst/>
                <a:latin typeface="+mn-lt"/>
                <a:ea typeface="+mn-ea"/>
                <a:cs typeface="+mn-cs"/>
              </a:rPr>
              <a:t>Allwn ni gytuno ar ddiffiniad fel dosbarth?</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3</a:t>
            </a:fld>
            <a:endParaRPr lang="en-GB"/>
          </a:p>
        </p:txBody>
      </p:sp>
    </p:spTree>
    <p:extLst>
      <p:ext uri="{BB962C8B-B14F-4D97-AF65-F5344CB8AC3E}">
        <p14:creationId xmlns:p14="http://schemas.microsoft.com/office/powerpoint/2010/main" val="288457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cy-GB" sz="818" kern="1200" dirty="0">
                <a:solidFill>
                  <a:schemeClr val="tx1"/>
                </a:solidFill>
                <a:effectLst/>
                <a:latin typeface="+mn-lt"/>
                <a:ea typeface="+mn-ea"/>
                <a:cs typeface="+mn-cs"/>
              </a:rPr>
              <a:t>Gweithiwch mewn parau i ysgrifennu diffiniad o newid hinsawdd</a:t>
            </a:r>
            <a:endParaRPr lang="en-GB" b="1" dirty="0"/>
          </a:p>
          <a:p>
            <a:endParaRPr lang="en-GB" dirty="0"/>
          </a:p>
          <a:p>
            <a:r>
              <a:rPr lang="cy-GB" sz="818" kern="1200" dirty="0">
                <a:solidFill>
                  <a:schemeClr val="tx1"/>
                </a:solidFill>
                <a:effectLst/>
                <a:latin typeface="+mn-lt"/>
                <a:ea typeface="+mn-ea"/>
                <a:cs typeface="+mn-cs"/>
              </a:rPr>
              <a:t>Allwn ni gytuno ar ddiffiniad fel dosbarth?</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4</a:t>
            </a:fld>
            <a:endParaRPr lang="en-GB"/>
          </a:p>
        </p:txBody>
      </p:sp>
    </p:spTree>
    <p:extLst>
      <p:ext uri="{BB962C8B-B14F-4D97-AF65-F5344CB8AC3E}">
        <p14:creationId xmlns:p14="http://schemas.microsoft.com/office/powerpoint/2010/main" val="384768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kern="1200" dirty="0">
                <a:solidFill>
                  <a:schemeClr val="tx1"/>
                </a:solidFill>
                <a:effectLst/>
                <a:latin typeface="+mn-lt"/>
                <a:ea typeface="+mn-ea"/>
                <a:cs typeface="+mn-cs"/>
              </a:rPr>
              <a:t>Ed Hawkins – Streipiau Cynhesu. Maen nhw'n dangos newidiadau yn y tymheredd o waelodlin 1990 o 1850 hyd heddiw. Mae glas tywyll yn oerach a choch tywyll yn boethach.</a:t>
            </a:r>
            <a:endParaRPr lang="en-GB" sz="818"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2502808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cy-GB" sz="818" kern="1200" dirty="0">
                <a:solidFill>
                  <a:schemeClr val="tx1"/>
                </a:solidFill>
                <a:effectLst/>
                <a:latin typeface="+mn-lt"/>
                <a:ea typeface="+mn-ea"/>
                <a:cs typeface="+mn-cs"/>
              </a:rPr>
              <a:t>Cromlin Keeling - yn dangos crynodiad carbon deuocsid dros y 800,000 mlynedd diwethaf, sy'n 420ppm (rhan fesul miliwn) ar hyn o bryd.</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6</a:t>
            </a:fld>
            <a:endParaRPr lang="en-GB"/>
          </a:p>
        </p:txBody>
      </p:sp>
    </p:spTree>
    <p:extLst>
      <p:ext uri="{BB962C8B-B14F-4D97-AF65-F5344CB8AC3E}">
        <p14:creationId xmlns:p14="http://schemas.microsoft.com/office/powerpoint/2010/main" val="3584703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kern="1200" dirty="0">
                <a:solidFill>
                  <a:schemeClr val="tx1"/>
                </a:solidFill>
                <a:effectLst/>
                <a:latin typeface="+mn-lt"/>
                <a:ea typeface="+mn-ea"/>
                <a:cs typeface="+mn-cs"/>
              </a:rPr>
              <a:t>Gan ddefnyddio bwrdd gwyn rhyngweithiol /siart troi / map meddwl dangoswch ffynonellau amrywiol Nwyon Tŷ  Gwydr</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 </a:t>
            </a:r>
            <a:endParaRPr lang="en-GB" sz="818" kern="1200" dirty="0">
              <a:solidFill>
                <a:schemeClr val="tx1"/>
              </a:solidFill>
              <a:effectLst/>
              <a:latin typeface="+mn-lt"/>
              <a:ea typeface="+mn-ea"/>
              <a:cs typeface="+mn-cs"/>
            </a:endParaRPr>
          </a:p>
          <a:p>
            <a:r>
              <a:rPr lang="cy-GB" sz="818" kern="1200" dirty="0">
                <a:solidFill>
                  <a:schemeClr val="tx1"/>
                </a:solidFill>
                <a:effectLst/>
                <a:latin typeface="+mn-lt"/>
                <a:ea typeface="+mn-ea"/>
                <a:cs typeface="+mn-cs"/>
              </a:rPr>
              <a:t>Awgrymiadau: O ble cawn ein trydan a'n hynni? Sut rydyn ni'n teithio o gwmpas? Sut mae ein holl eiddo'n cael ei wneud? Beth rydyn ni'n ei fwyta?</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7</a:t>
            </a:fld>
            <a:endParaRPr lang="en-GB"/>
          </a:p>
        </p:txBody>
      </p:sp>
    </p:spTree>
    <p:extLst>
      <p:ext uri="{BB962C8B-B14F-4D97-AF65-F5344CB8AC3E}">
        <p14:creationId xmlns:p14="http://schemas.microsoft.com/office/powerpoint/2010/main" val="25827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818" kern="1200" dirty="0">
                <a:solidFill>
                  <a:schemeClr val="tx1"/>
                </a:solidFill>
                <a:effectLst/>
                <a:latin typeface="+mn-lt"/>
                <a:ea typeface="+mn-ea"/>
                <a:cs typeface="+mn-cs"/>
              </a:rPr>
              <a:t>Tanwydd byncar yw unrhyw danwydd a ddefnyddir ar long</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8</a:t>
            </a:fld>
            <a:endParaRPr lang="en-GB"/>
          </a:p>
        </p:txBody>
      </p:sp>
    </p:spTree>
    <p:extLst>
      <p:ext uri="{BB962C8B-B14F-4D97-AF65-F5344CB8AC3E}">
        <p14:creationId xmlns:p14="http://schemas.microsoft.com/office/powerpoint/2010/main" val="1063882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9</a:t>
            </a:fld>
            <a:endParaRPr lang="en-GB"/>
          </a:p>
        </p:txBody>
      </p:sp>
    </p:spTree>
    <p:extLst>
      <p:ext uri="{BB962C8B-B14F-4D97-AF65-F5344CB8AC3E}">
        <p14:creationId xmlns:p14="http://schemas.microsoft.com/office/powerpoint/2010/main" val="1852087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a:t>Click icon to add picture</a:t>
            </a:r>
            <a:endParaRPr lang="en-GB" noProof="0" dirty="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a:t>Subtitle over up to three lines. </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a16="http://schemas.microsoft.com/office/drawing/2014/main"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One-line heading</a:t>
            </a:r>
          </a:p>
        </p:txBody>
      </p:sp>
      <p:sp>
        <p:nvSpPr>
          <p:cNvPr id="7" name="Text Placeholder 6">
            <a:extLst>
              <a:ext uri="{FF2B5EF4-FFF2-40B4-BE49-F238E27FC236}">
                <a16:creationId xmlns:a16="http://schemas.microsoft.com/office/drawing/2014/main"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Picture Placeholder 3">
            <a:extLst>
              <a:ext uri="{FF2B5EF4-FFF2-40B4-BE49-F238E27FC236}">
                <a16:creationId xmlns:a16="http://schemas.microsoft.com/office/drawing/2014/main"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a:t>Click icon to add picture</a:t>
            </a:r>
            <a:endParaRPr lang="en-GB" noProof="0" dirty="0"/>
          </a:p>
        </p:txBody>
      </p:sp>
      <p:sp>
        <p:nvSpPr>
          <p:cNvPr id="10"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a:t>Caption or credit</a:t>
            </a:r>
          </a:p>
        </p:txBody>
      </p:sp>
      <p:pic>
        <p:nvPicPr>
          <p:cNvPr id="12" name="Picture 11">
            <a:extLst>
              <a:ext uri="{FF2B5EF4-FFF2-40B4-BE49-F238E27FC236}">
                <a16:creationId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Table Placeholder 3">
            <a:extLst>
              <a:ext uri="{FF2B5EF4-FFF2-40B4-BE49-F238E27FC236}">
                <a16:creationId xmlns:a16="http://schemas.microsoft.com/office/drawing/2014/main"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a:t>Click icon to add table</a:t>
            </a:r>
            <a:endParaRPr lang="en-GB" noProof="0" dirty="0"/>
          </a:p>
        </p:txBody>
      </p:sp>
      <p:sp>
        <p:nvSpPr>
          <p:cNvPr id="11" name="Text Placeholder 4">
            <a:extLst>
              <a:ext uri="{FF2B5EF4-FFF2-40B4-BE49-F238E27FC236}">
                <a16:creationId xmlns:a16="http://schemas.microsoft.com/office/drawing/2014/main"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One-line heading</a:t>
            </a:r>
          </a:p>
        </p:txBody>
      </p:sp>
      <p:pic>
        <p:nvPicPr>
          <p:cNvPr id="8" name="Picture 7">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4">
            <a:extLst>
              <a:ext uri="{FF2B5EF4-FFF2-40B4-BE49-F238E27FC236}">
                <a16:creationId xmlns:a16="http://schemas.microsoft.com/office/drawing/2014/main"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One-line heading</a:t>
            </a:r>
          </a:p>
        </p:txBody>
      </p:sp>
      <p:pic>
        <p:nvPicPr>
          <p:cNvPr id="12" name="Picture 11">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Picture Placeholder 3">
            <a:extLst>
              <a:ext uri="{FF2B5EF4-FFF2-40B4-BE49-F238E27FC236}">
                <a16:creationId xmlns:a16="http://schemas.microsoft.com/office/drawing/2014/main"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a:t>Click icon to add picture</a:t>
            </a:r>
            <a:endParaRPr lang="en-GB" noProof="0" dirty="0"/>
          </a:p>
        </p:txBody>
      </p:sp>
      <p:sp>
        <p:nvSpPr>
          <p:cNvPr id="11" name="Text Placeholder 4">
            <a:extLst>
              <a:ext uri="{FF2B5EF4-FFF2-40B4-BE49-F238E27FC236}">
                <a16:creationId xmlns:a16="http://schemas.microsoft.com/office/drawing/2014/main"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One-line heading</a:t>
            </a:r>
          </a:p>
        </p:txBody>
      </p:sp>
      <p:sp>
        <p:nvSpPr>
          <p:cNvPr id="15"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a:t>Caption or credit</a:t>
            </a:r>
          </a:p>
        </p:txBody>
      </p:sp>
      <p:pic>
        <p:nvPicPr>
          <p:cNvPr id="16" name="Picture 15">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a16="http://schemas.microsoft.com/office/drawing/2014/main"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8" name="Text Placeholder 7">
            <a:extLst>
              <a:ext uri="{FF2B5EF4-FFF2-40B4-BE49-F238E27FC236}">
                <a16:creationId xmlns:a16="http://schemas.microsoft.com/office/drawing/2014/main"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a:t>Divider slide title over two lines at most</a:t>
            </a:r>
          </a:p>
        </p:txBody>
      </p:sp>
      <p:sp>
        <p:nvSpPr>
          <p:cNvPr id="9" name="Text Placeholder 4">
            <a:extLst>
              <a:ext uri="{FF2B5EF4-FFF2-40B4-BE49-F238E27FC236}">
                <a16:creationId xmlns:a16="http://schemas.microsoft.com/office/drawing/2014/main"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Subtitle over three lines at most.</a:t>
            </a:r>
          </a:p>
        </p:txBody>
      </p:sp>
      <p:pic>
        <p:nvPicPr>
          <p:cNvPr id="11" name="Picture 10">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a:t>Document title | </a:t>
            </a:r>
            <a:fld id="{DEC52B34-4675-4365-9D97-45A6EC7468C9}" type="datetime4">
              <a:rPr lang="en-GB" noProof="0" smtClean="0"/>
              <a:t>11 March 2019</a:t>
            </a:fld>
            <a:endParaRPr lang="en-GB" noProof="0" dirty="0"/>
          </a:p>
        </p:txBody>
      </p:sp>
      <p:sp>
        <p:nvSpPr>
          <p:cNvPr id="8" name="Text Placeholder 7">
            <a:extLst>
              <a:ext uri="{FF2B5EF4-FFF2-40B4-BE49-F238E27FC236}">
                <a16:creationId xmlns:a16="http://schemas.microsoft.com/office/drawing/2014/main"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a:t>Divider slide title over two lines at most</a:t>
            </a:r>
          </a:p>
        </p:txBody>
      </p:sp>
      <p:sp>
        <p:nvSpPr>
          <p:cNvPr id="9" name="Text Placeholder 4">
            <a:extLst>
              <a:ext uri="{FF2B5EF4-FFF2-40B4-BE49-F238E27FC236}">
                <a16:creationId xmlns:a16="http://schemas.microsoft.com/office/drawing/2014/main"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Subtitle over three lines at most.</a:t>
            </a:r>
          </a:p>
        </p:txBody>
      </p:sp>
      <p:sp>
        <p:nvSpPr>
          <p:cNvPr id="11" name="Picture Placeholder 3">
            <a:extLst>
              <a:ext uri="{FF2B5EF4-FFF2-40B4-BE49-F238E27FC236}">
                <a16:creationId xmlns:a16="http://schemas.microsoft.com/office/drawing/2014/main"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a:t>Click icon to add picture</a:t>
            </a:r>
            <a:endParaRPr lang="en-GB" noProof="0" dirty="0"/>
          </a:p>
        </p:txBody>
      </p:sp>
    </p:spTree>
    <p:extLst>
      <p:ext uri="{BB962C8B-B14F-4D97-AF65-F5344CB8AC3E}">
        <p14:creationId xmlns:p14="http://schemas.microsoft.com/office/powerpoint/2010/main" val="147071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One-line heading</a:t>
            </a:r>
          </a:p>
        </p:txBody>
      </p:sp>
      <p:sp>
        <p:nvSpPr>
          <p:cNvPr id="12" name="Text Placeholder 4">
            <a:extLst>
              <a:ext uri="{FF2B5EF4-FFF2-40B4-BE49-F238E27FC236}">
                <a16:creationId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CASE STUDY</a:t>
            </a:r>
          </a:p>
        </p:txBody>
      </p:sp>
      <p:cxnSp>
        <p:nvCxnSpPr>
          <p:cNvPr id="4" name="Straight Connector 3">
            <a:extLst>
              <a:ext uri="{FF2B5EF4-FFF2-40B4-BE49-F238E27FC236}">
                <a16:creationId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a16="http://schemas.microsoft.com/office/drawing/2014/main"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a:t>Click icon to add picture</a:t>
            </a:r>
            <a:endParaRPr lang="en-GB" noProof="0" dirty="0"/>
          </a:p>
        </p:txBody>
      </p:sp>
      <p:sp>
        <p:nvSpPr>
          <p:cNvPr id="19" name="Text Placeholder 6">
            <a:extLst>
              <a:ext uri="{FF2B5EF4-FFF2-40B4-BE49-F238E27FC236}">
                <a16:creationId xmlns:a16="http://schemas.microsoft.com/office/drawing/2014/main"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a:t>“Quote text up to four lines”</a:t>
            </a:r>
          </a:p>
        </p:txBody>
      </p:sp>
      <p:sp>
        <p:nvSpPr>
          <p:cNvPr id="20" name="Text Placeholder 6">
            <a:extLst>
              <a:ext uri="{FF2B5EF4-FFF2-40B4-BE49-F238E27FC236}">
                <a16:creationId xmlns:a16="http://schemas.microsoft.com/office/drawing/2014/main"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1" name="Text Placeholder 6">
            <a:extLst>
              <a:ext uri="{FF2B5EF4-FFF2-40B4-BE49-F238E27FC236}">
                <a16:creationId xmlns:a16="http://schemas.microsoft.com/office/drawing/2014/main"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a:t>Speaker</a:t>
            </a:r>
          </a:p>
        </p:txBody>
      </p:sp>
      <p:sp>
        <p:nvSpPr>
          <p:cNvPr id="13" name="Text Placeholder 6">
            <a:extLst>
              <a:ext uri="{FF2B5EF4-FFF2-40B4-BE49-F238E27FC236}">
                <a16:creationId xmlns:a16="http://schemas.microsoft.com/office/drawing/2014/main"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a:t>Caption or credit</a:t>
            </a:r>
          </a:p>
        </p:txBody>
      </p:sp>
      <p:pic>
        <p:nvPicPr>
          <p:cNvPr id="14" name="Picture 13">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One-line heading</a:t>
            </a:r>
          </a:p>
        </p:txBody>
      </p:sp>
      <p:sp>
        <p:nvSpPr>
          <p:cNvPr id="12" name="Text Placeholder 4">
            <a:extLst>
              <a:ext uri="{FF2B5EF4-FFF2-40B4-BE49-F238E27FC236}">
                <a16:creationId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CASE STUDY</a:t>
            </a:r>
          </a:p>
        </p:txBody>
      </p:sp>
      <p:cxnSp>
        <p:nvCxnSpPr>
          <p:cNvPr id="4" name="Straight Connector 3">
            <a:extLst>
              <a:ext uri="{FF2B5EF4-FFF2-40B4-BE49-F238E27FC236}">
                <a16:creationId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a16="http://schemas.microsoft.com/office/drawing/2014/main"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a:t>“Quote text up to four lines”</a:t>
            </a:r>
          </a:p>
        </p:txBody>
      </p:sp>
      <p:sp>
        <p:nvSpPr>
          <p:cNvPr id="20" name="Text Placeholder 6">
            <a:extLst>
              <a:ext uri="{FF2B5EF4-FFF2-40B4-BE49-F238E27FC236}">
                <a16:creationId xmlns:a16="http://schemas.microsoft.com/office/drawing/2014/main"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a:t>Body text</a:t>
            </a:r>
          </a:p>
        </p:txBody>
      </p:sp>
      <p:sp>
        <p:nvSpPr>
          <p:cNvPr id="21" name="Text Placeholder 6">
            <a:extLst>
              <a:ext uri="{FF2B5EF4-FFF2-40B4-BE49-F238E27FC236}">
                <a16:creationId xmlns:a16="http://schemas.microsoft.com/office/drawing/2014/main"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a:t>Speaker</a:t>
            </a:r>
          </a:p>
        </p:txBody>
      </p:sp>
      <p:sp>
        <p:nvSpPr>
          <p:cNvPr id="13" name="Text Placeholder 6">
            <a:extLst>
              <a:ext uri="{FF2B5EF4-FFF2-40B4-BE49-F238E27FC236}">
                <a16:creationId xmlns:a16="http://schemas.microsoft.com/office/drawing/2014/main"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a:t>Key facts</a:t>
            </a:r>
          </a:p>
        </p:txBody>
      </p:sp>
      <p:pic>
        <p:nvPicPr>
          <p:cNvPr id="16" name="Picture 15">
            <a:extLst>
              <a:ext uri="{FF2B5EF4-FFF2-40B4-BE49-F238E27FC236}">
                <a16:creationId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a:p>
            <a:pPr>
              <a:lnSpc>
                <a:spcPts val="2100"/>
              </a:lnSpc>
              <a:defRPr lang="en-US"/>
            </a:pPr>
            <a:r>
              <a:rPr lang="en-GB" sz="1648" noProof="0" dirty="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a:p>
            <a:pPr>
              <a:lnSpc>
                <a:spcPts val="2100"/>
              </a:lnSpc>
              <a:defRPr lang="en-US"/>
            </a:pPr>
            <a:r>
              <a:rPr lang="en-GB" sz="1648" noProof="0" dirty="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a:solidFill>
                  <a:srgbClr val="414042"/>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a:solidFill>
                <a:schemeClr val="bg2"/>
              </a:solidFill>
              <a:latin typeface="Arial Regular" charset="77"/>
              <a:ea typeface="Arial Regular" charset="77"/>
              <a:cs typeface="Arial Regular" charset="77"/>
            </a:endParaRPr>
          </a:p>
          <a:p>
            <a:pPr>
              <a:lnSpc>
                <a:spcPts val="2100"/>
              </a:lnSpc>
              <a:defRPr lang="en-US"/>
            </a:pPr>
            <a:r>
              <a:rPr lang="en-GB" sz="1648" noProof="0" dirty="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a:solidFill>
                <a:schemeClr val="bg2"/>
              </a:solidFill>
              <a:latin typeface="Arial Regular" charset="77"/>
              <a:ea typeface="Arial Regular" charset="77"/>
              <a:cs typeface="Arial Regular" charset="77"/>
            </a:endParaRPr>
          </a:p>
          <a:p>
            <a:pPr>
              <a:lnSpc>
                <a:spcPts val="2100"/>
              </a:lnSpc>
              <a:defRPr lang="en-US"/>
            </a:pPr>
            <a:r>
              <a:rPr lang="en-GB" sz="1648" noProof="0" dirty="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a:solidFill>
                  <a:schemeClr val="accent4"/>
                </a:solidFill>
                <a:latin typeface="Arial" charset="77"/>
                <a:ea typeface="Arial" charset="77"/>
                <a:cs typeface="Arial" charset="77"/>
              </a:rPr>
              <a:t>www.sustrans.org.uk</a:t>
            </a:r>
          </a:p>
          <a:p>
            <a:pPr>
              <a:lnSpc>
                <a:spcPts val="2061"/>
              </a:lnSpc>
              <a:defRPr lang="en-US"/>
            </a:pPr>
            <a:endParaRPr lang="en-GB" sz="1648" b="1" noProof="0" dirty="0">
              <a:solidFill>
                <a:schemeClr val="accent4"/>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a:solidFill>
                  <a:schemeClr val="accent4"/>
                </a:solidFill>
                <a:latin typeface="Arial Regular" charset="77"/>
                <a:ea typeface="Arial Regular" charset="77"/>
                <a:cs typeface="Arial Regular" charset="77"/>
              </a:rPr>
              <a:t>VAT Registration No. 416740656.</a:t>
            </a: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a:t>Click icon to add picture</a:t>
            </a:r>
            <a:endParaRPr lang="en-GB" noProof="0" dirty="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a:t>Subtitle over up to three lines. </a:t>
            </a:r>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a:solidFill>
                <a:schemeClr val="tx1"/>
              </a:solidFill>
              <a:latin typeface="Arial Regular" charset="77"/>
              <a:ea typeface="Arial Regular" charset="77"/>
              <a:cs typeface="Arial Regular" charset="77"/>
            </a:endParaRPr>
          </a:p>
          <a:p>
            <a:pPr>
              <a:lnSpc>
                <a:spcPts val="2100"/>
              </a:lnSpc>
              <a:defRPr lang="en-US"/>
            </a:pPr>
            <a:r>
              <a:rPr lang="en-GB" sz="1648" noProof="0" dirty="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a:solidFill>
                <a:schemeClr val="tx1"/>
              </a:solidFill>
              <a:latin typeface="Arial Regular" charset="77"/>
              <a:ea typeface="Arial Regular" charset="77"/>
              <a:cs typeface="Arial Regular" charset="77"/>
            </a:endParaRPr>
          </a:p>
          <a:p>
            <a:pPr>
              <a:lnSpc>
                <a:spcPts val="2100"/>
              </a:lnSpc>
              <a:defRPr lang="en-US"/>
            </a:pPr>
            <a:r>
              <a:rPr lang="en-GB" sz="1648" noProof="0" dirty="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a:solidFill>
                  <a:schemeClr val="tx1"/>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a:solidFill>
                <a:schemeClr val="tx1"/>
              </a:solidFill>
              <a:latin typeface="Arial Regular" charset="77"/>
              <a:ea typeface="Arial Regular" charset="77"/>
              <a:cs typeface="Arial Regular" charset="77"/>
            </a:endParaRPr>
          </a:p>
          <a:p>
            <a:pPr>
              <a:lnSpc>
                <a:spcPts val="2100"/>
              </a:lnSpc>
              <a:defRPr lang="en-US"/>
            </a:pPr>
            <a:r>
              <a:rPr lang="en-GB" sz="1648" noProof="0" dirty="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a:solidFill>
                <a:schemeClr val="tx1"/>
              </a:solidFill>
              <a:latin typeface="Arial Regular" charset="77"/>
              <a:ea typeface="Arial Regular" charset="77"/>
              <a:cs typeface="Arial Regular" charset="77"/>
            </a:endParaRPr>
          </a:p>
          <a:p>
            <a:pPr>
              <a:lnSpc>
                <a:spcPts val="2100"/>
              </a:lnSpc>
              <a:defRPr lang="en-US"/>
            </a:pPr>
            <a:r>
              <a:rPr lang="en-GB" sz="1648" noProof="0" dirty="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a:solidFill>
                  <a:schemeClr val="tx1"/>
                </a:solidFill>
                <a:latin typeface="Arial Regular" charset="77"/>
                <a:ea typeface="Arial Regular" charset="77"/>
                <a:cs typeface="Arial Regular" charset="77"/>
              </a:rPr>
              <a:t>VAT Registration No. 416740656.</a:t>
            </a:r>
          </a:p>
        </p:txBody>
      </p:sp>
      <p:pic>
        <p:nvPicPr>
          <p:cNvPr id="8" name="Picture 7">
            <a:extLst>
              <a:ext uri="{FF2B5EF4-FFF2-40B4-BE49-F238E27FC236}">
                <a16:creationId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a:t>Click icon to add picture</a:t>
            </a:r>
            <a:endParaRPr lang="en-GB" noProof="0" dirty="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a:t>Subtitle over up to three lines. </a:t>
            </a:r>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a:t>Click icon to add picture</a:t>
            </a:r>
            <a:endParaRPr lang="en-GB" noProof="0" dirty="0"/>
          </a:p>
        </p:txBody>
      </p:sp>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a:t>Subtitle over up to three lines. </a:t>
            </a:r>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a:t>Title or speaker over up to three lines at most</a:t>
            </a:r>
          </a:p>
        </p:txBody>
      </p:sp>
      <p:sp>
        <p:nvSpPr>
          <p:cNvPr id="23" name="Text Placeholder 22">
            <a:extLst>
              <a:ext uri="{FF2B5EF4-FFF2-40B4-BE49-F238E27FC236}">
                <a16:creationId xmlns:a16="http://schemas.microsoft.com/office/drawing/2014/main"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a:t>Subtitle over up to three lines.</a:t>
            </a:r>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a:t>Title or speaker over up to three lines at most</a:t>
            </a:r>
          </a:p>
        </p:txBody>
      </p:sp>
      <p:sp>
        <p:nvSpPr>
          <p:cNvPr id="6" name="Text Placeholder 22">
            <a:extLst>
              <a:ext uri="{FF2B5EF4-FFF2-40B4-BE49-F238E27FC236}">
                <a16:creationId xmlns:a16="http://schemas.microsoft.com/office/drawing/2014/main"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a:t>Subtitle over up to three lines.</a:t>
            </a:r>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a:t>Title or speaker over up to three lines at most</a:t>
            </a:r>
          </a:p>
        </p:txBody>
      </p:sp>
      <p:sp>
        <p:nvSpPr>
          <p:cNvPr id="6" name="Text Placeholder 22">
            <a:extLst>
              <a:ext uri="{FF2B5EF4-FFF2-40B4-BE49-F238E27FC236}">
                <a16:creationId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a:t>Subtitle over up to three lines.</a:t>
            </a:r>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11910"/>
            <a:ext cx="1461600" cy="693749"/>
          </a:xfrm>
          <a:prstGeom prst="rect">
            <a:avLst/>
          </a:prstGeom>
        </p:spPr>
      </p:pic>
      <p:sp>
        <p:nvSpPr>
          <p:cNvPr id="13" name="Text Placeholder 12">
            <a:extLst>
              <a:ext uri="{FF2B5EF4-FFF2-40B4-BE49-F238E27FC236}">
                <a16:creationId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a:t>Title or speaker over up to three lines at most</a:t>
            </a:r>
          </a:p>
        </p:txBody>
      </p:sp>
      <p:sp>
        <p:nvSpPr>
          <p:cNvPr id="6" name="Text Placeholder 22">
            <a:extLst>
              <a:ext uri="{FF2B5EF4-FFF2-40B4-BE49-F238E27FC236}">
                <a16:creationId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a:t>Subtitle over up to three lines.</a:t>
            </a:r>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Text Placeholder 4">
            <a:extLst>
              <a:ext uri="{FF2B5EF4-FFF2-40B4-BE49-F238E27FC236}">
                <a16:creationId xmlns:a16="http://schemas.microsoft.com/office/drawing/2014/main"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a:t>One-line heading</a:t>
            </a:r>
          </a:p>
        </p:txBody>
      </p:sp>
      <p:pic>
        <p:nvPicPr>
          <p:cNvPr id="8" name="Picture 7">
            <a:extLst>
              <a:ext uri="{FF2B5EF4-FFF2-40B4-BE49-F238E27FC236}">
                <a16:creationId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OLeieEcLVyQ"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guides/zx234j6/revision/1"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17804" y="1768402"/>
            <a:ext cx="7740440" cy="1606695"/>
          </a:xfrm>
        </p:spPr>
        <p:txBody>
          <a:bodyPr/>
          <a:lstStyle/>
          <a:p>
            <a:pPr algn="ctr"/>
            <a:r>
              <a:rPr lang="en-GB" sz="4500" dirty="0" err="1">
                <a:solidFill>
                  <a:schemeClr val="accent3"/>
                </a:solidFill>
              </a:rPr>
              <a:t>Sut</a:t>
            </a:r>
            <a:r>
              <a:rPr lang="en-GB" sz="4500" dirty="0">
                <a:solidFill>
                  <a:schemeClr val="accent3"/>
                </a:solidFill>
              </a:rPr>
              <a:t> </a:t>
            </a:r>
            <a:r>
              <a:rPr lang="en-GB" sz="4500" dirty="0" err="1">
                <a:solidFill>
                  <a:schemeClr val="accent3"/>
                </a:solidFill>
              </a:rPr>
              <a:t>mae</a:t>
            </a:r>
            <a:r>
              <a:rPr lang="en-GB" sz="4500" dirty="0">
                <a:solidFill>
                  <a:schemeClr val="accent3"/>
                </a:solidFill>
              </a:rPr>
              <a:t> </a:t>
            </a:r>
            <a:r>
              <a:rPr lang="en-GB" sz="4500" dirty="0" err="1">
                <a:solidFill>
                  <a:schemeClr val="accent3"/>
                </a:solidFill>
              </a:rPr>
              <a:t>Beicio</a:t>
            </a:r>
            <a:r>
              <a:rPr lang="en-GB" sz="4500" dirty="0">
                <a:solidFill>
                  <a:schemeClr val="accent3"/>
                </a:solidFill>
              </a:rPr>
              <a:t> </a:t>
            </a:r>
            <a:r>
              <a:rPr lang="en-GB" sz="4500" dirty="0" err="1">
                <a:solidFill>
                  <a:schemeClr val="accent3"/>
                </a:solidFill>
              </a:rPr>
              <a:t>yn</a:t>
            </a:r>
            <a:r>
              <a:rPr lang="en-GB" sz="4500" dirty="0">
                <a:solidFill>
                  <a:schemeClr val="accent3"/>
                </a:solidFill>
              </a:rPr>
              <a:t> </a:t>
            </a:r>
            <a:r>
              <a:rPr lang="en-GB" sz="4500" dirty="0" err="1">
                <a:solidFill>
                  <a:schemeClr val="accent3"/>
                </a:solidFill>
              </a:rPr>
              <a:t>Brwydro</a:t>
            </a:r>
            <a:r>
              <a:rPr lang="en-GB" sz="4500" dirty="0">
                <a:solidFill>
                  <a:schemeClr val="accent3"/>
                </a:solidFill>
              </a:rPr>
              <a:t> </a:t>
            </a:r>
            <a:r>
              <a:rPr lang="en-GB" sz="4500" dirty="0" err="1">
                <a:solidFill>
                  <a:schemeClr val="accent3"/>
                </a:solidFill>
              </a:rPr>
              <a:t>yn</a:t>
            </a:r>
            <a:r>
              <a:rPr lang="en-GB" sz="4500" dirty="0">
                <a:solidFill>
                  <a:schemeClr val="accent3"/>
                </a:solidFill>
              </a:rPr>
              <a:t> </a:t>
            </a:r>
            <a:r>
              <a:rPr lang="en-GB" sz="4500" dirty="0" err="1">
                <a:solidFill>
                  <a:schemeClr val="accent3"/>
                </a:solidFill>
              </a:rPr>
              <a:t>erbyn</a:t>
            </a:r>
            <a:r>
              <a:rPr lang="en-GB" sz="4500" dirty="0">
                <a:solidFill>
                  <a:schemeClr val="accent3"/>
                </a:solidFill>
              </a:rPr>
              <a:t> </a:t>
            </a:r>
            <a:r>
              <a:rPr lang="en-GB" sz="4500" dirty="0" err="1">
                <a:solidFill>
                  <a:schemeClr val="accent3"/>
                </a:solidFill>
              </a:rPr>
              <a:t>Newid</a:t>
            </a:r>
            <a:r>
              <a:rPr lang="en-GB" sz="4500" dirty="0">
                <a:solidFill>
                  <a:schemeClr val="accent3"/>
                </a:solidFill>
              </a:rPr>
              <a:t> </a:t>
            </a:r>
            <a:r>
              <a:rPr lang="en-GB" sz="4500" dirty="0" err="1">
                <a:solidFill>
                  <a:schemeClr val="accent3"/>
                </a:solidFill>
              </a:rPr>
              <a:t>Hinsawdd</a:t>
            </a:r>
            <a:r>
              <a:rPr lang="en-GB" sz="4500" dirty="0">
                <a:solidFill>
                  <a:schemeClr val="accent3"/>
                </a:solidFill>
              </a:rPr>
              <a:t>? </a:t>
            </a:r>
          </a:p>
        </p:txBody>
      </p:sp>
      <p:pic>
        <p:nvPicPr>
          <p:cNvPr id="4" name="Google Shape;55;p13"/>
          <p:cNvPicPr preferRelativeResize="0"/>
          <p:nvPr/>
        </p:nvPicPr>
        <p:blipFill rotWithShape="1">
          <a:blip r:embed="rId3">
            <a:alphaModFix/>
          </a:blip>
          <a:srcRect t="34579" b="35192"/>
          <a:stretch/>
        </p:blipFill>
        <p:spPr>
          <a:xfrm>
            <a:off x="1427692" y="3507854"/>
            <a:ext cx="6684239" cy="1224136"/>
          </a:xfrm>
          <a:prstGeom prst="rect">
            <a:avLst/>
          </a:prstGeom>
          <a:noFill/>
          <a:ln>
            <a:noFill/>
          </a:ln>
        </p:spPr>
      </p:pic>
      <p:pic>
        <p:nvPicPr>
          <p:cNvPr id="5" name="Picture 4" descr="Text&#10;&#10;Description automatically generated">
            <a:extLst>
              <a:ext uri="{FF2B5EF4-FFF2-40B4-BE49-F238E27FC236}">
                <a16:creationId xmlns:a16="http://schemas.microsoft.com/office/drawing/2014/main" id="{CDA517F9-C8B4-17B3-8F86-A64764A08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0272" y="123478"/>
            <a:ext cx="4503455" cy="2198859"/>
          </a:xfrm>
          <a:prstGeom prst="rect">
            <a:avLst/>
          </a:prstGeom>
        </p:spPr>
      </p:pic>
    </p:spTree>
    <p:extLst>
      <p:ext uri="{BB962C8B-B14F-4D97-AF65-F5344CB8AC3E}">
        <p14:creationId xmlns:p14="http://schemas.microsoft.com/office/powerpoint/2010/main" val="413228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92000" y="1295999"/>
            <a:ext cx="4284056" cy="2931513"/>
          </a:xfrm>
        </p:spPr>
        <p:txBody>
          <a:bodyPr/>
          <a:lstStyle/>
          <a:p>
            <a:r>
              <a:rPr lang="cy-GB" sz="1400" b="1" dirty="0"/>
              <a:t>Allyriadau Trafnidiaeth y DU (2019)</a:t>
            </a:r>
            <a:endParaRPr lang="en-GB" sz="1400" dirty="0"/>
          </a:p>
          <a:p>
            <a:pPr marL="285750" lvl="0" indent="-285750">
              <a:buFont typeface="Arial" panose="020B0604020202020204" pitchFamily="34" charset="0"/>
              <a:buChar char="•"/>
            </a:pPr>
            <a:r>
              <a:rPr lang="cy-GB" sz="1400" dirty="0"/>
              <a:t>Hedfanaeth (domestig)</a:t>
            </a:r>
            <a:endParaRPr lang="en-GB" sz="1400" dirty="0"/>
          </a:p>
          <a:p>
            <a:pPr marL="285750" lvl="0" indent="-285750">
              <a:buFont typeface="Arial" panose="020B0604020202020204" pitchFamily="34" charset="0"/>
              <a:buChar char="•"/>
            </a:pPr>
            <a:r>
              <a:rPr lang="cy-GB" sz="1400" dirty="0"/>
              <a:t>Bysiau</a:t>
            </a:r>
            <a:endParaRPr lang="en-GB" sz="1400" dirty="0"/>
          </a:p>
          <a:p>
            <a:pPr marL="285750" lvl="0" indent="-285750">
              <a:buFont typeface="Arial" panose="020B0604020202020204" pitchFamily="34" charset="0"/>
              <a:buChar char="•"/>
            </a:pPr>
            <a:r>
              <a:rPr lang="cy-GB" sz="1400" dirty="0"/>
              <a:t>Ceir / tacsis</a:t>
            </a:r>
            <a:endParaRPr lang="en-GB" sz="1400" dirty="0"/>
          </a:p>
          <a:p>
            <a:pPr marL="285750" lvl="0" indent="-285750">
              <a:buFont typeface="Arial" panose="020B0604020202020204" pitchFamily="34" charset="0"/>
              <a:buChar char="•"/>
            </a:pPr>
            <a:r>
              <a:rPr lang="cy-GB" sz="1400" dirty="0"/>
              <a:t>Cerbydau Nwyddau Trwm</a:t>
            </a:r>
            <a:endParaRPr lang="en-GB" sz="1400" dirty="0"/>
          </a:p>
          <a:p>
            <a:pPr marL="285750" lvl="0" indent="-285750">
              <a:buFont typeface="Arial" panose="020B0604020202020204" pitchFamily="34" charset="0"/>
              <a:buChar char="•"/>
            </a:pPr>
            <a:r>
              <a:rPr lang="cy-GB" sz="1400" dirty="0"/>
              <a:t>Cerbydau Nwyddau Ysgafn</a:t>
            </a:r>
            <a:endParaRPr lang="en-GB" sz="1400" dirty="0"/>
          </a:p>
          <a:p>
            <a:pPr marL="285750" lvl="0" indent="-285750">
              <a:buFont typeface="Arial" panose="020B0604020202020204" pitchFamily="34" charset="0"/>
              <a:buChar char="•"/>
            </a:pPr>
            <a:r>
              <a:rPr lang="cy-GB" sz="1400" dirty="0"/>
              <a:t>Rheilffordd</a:t>
            </a:r>
            <a:endParaRPr lang="en-GB" sz="1400" dirty="0"/>
          </a:p>
          <a:p>
            <a:pPr marL="285750" lvl="0" indent="-285750">
              <a:buFont typeface="Arial" panose="020B0604020202020204" pitchFamily="34" charset="0"/>
              <a:buChar char="•"/>
            </a:pPr>
            <a:r>
              <a:rPr lang="cy-GB" sz="1400" dirty="0"/>
              <a:t>Morgludiant (domestig)</a:t>
            </a:r>
            <a:endParaRPr lang="en-GB" sz="1400" dirty="0"/>
          </a:p>
          <a:p>
            <a:pPr marL="285750" indent="-285750">
              <a:buFont typeface="Arial" panose="020B0604020202020204" pitchFamily="34" charset="0"/>
              <a:buChar char="•"/>
            </a:pPr>
            <a:r>
              <a:rPr lang="cy-GB" sz="1400" dirty="0"/>
              <a:t>Eraill</a:t>
            </a:r>
            <a:endParaRPr lang="en-GB" dirty="0"/>
          </a:p>
        </p:txBody>
      </p:sp>
      <p:sp>
        <p:nvSpPr>
          <p:cNvPr id="4" name="Text Placeholder 3"/>
          <p:cNvSpPr>
            <a:spLocks noGrp="1"/>
          </p:cNvSpPr>
          <p:nvPr>
            <p:ph type="body" sz="quarter" idx="10"/>
          </p:nvPr>
        </p:nvSpPr>
        <p:spPr>
          <a:xfrm>
            <a:off x="792000" y="557795"/>
            <a:ext cx="6804336" cy="396000"/>
          </a:xfrm>
        </p:spPr>
        <p:txBody>
          <a:bodyPr/>
          <a:lstStyle/>
          <a:p>
            <a:r>
              <a:rPr lang="cy-GB" sz="2400" dirty="0">
                <a:solidFill>
                  <a:schemeClr val="accent3"/>
                </a:solidFill>
              </a:rPr>
              <a:t>O ble y daw allyriadau trafnidiaeth?</a:t>
            </a:r>
            <a:endParaRPr lang="en-GB" sz="2400" dirty="0">
              <a:solidFill>
                <a:schemeClr val="accent3"/>
              </a:solidFill>
            </a:endParaRPr>
          </a:p>
        </p:txBody>
      </p:sp>
      <p:graphicFrame>
        <p:nvGraphicFramePr>
          <p:cNvPr id="11" name="Chart 10"/>
          <p:cNvGraphicFramePr>
            <a:graphicFrameLocks/>
          </p:cNvGraphicFramePr>
          <p:nvPr>
            <p:extLst>
              <p:ext uri="{D42A27DB-BD31-4B8C-83A1-F6EECF244321}">
                <p14:modId xmlns:p14="http://schemas.microsoft.com/office/powerpoint/2010/main" val="798113105"/>
              </p:ext>
            </p:extLst>
          </p:nvPr>
        </p:nvGraphicFramePr>
        <p:xfrm>
          <a:off x="3131840" y="1017253"/>
          <a:ext cx="5760640" cy="42999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923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92000" y="557795"/>
            <a:ext cx="6804336" cy="396000"/>
          </a:xfrm>
        </p:spPr>
        <p:txBody>
          <a:bodyPr/>
          <a:lstStyle/>
          <a:p>
            <a:r>
              <a:rPr lang="cy-GB" sz="2400" dirty="0">
                <a:solidFill>
                  <a:schemeClr val="accent3"/>
                </a:solidFill>
              </a:rPr>
              <a:t>O ble y daw allyriadau trafnidiaeth?</a:t>
            </a:r>
            <a:endParaRPr lang="en-GB" sz="2400" dirty="0">
              <a:solidFill>
                <a:schemeClr val="accent3"/>
              </a:solidFill>
            </a:endParaRPr>
          </a:p>
        </p:txBody>
      </p:sp>
      <p:graphicFrame>
        <p:nvGraphicFramePr>
          <p:cNvPr id="8" name="Chart 7"/>
          <p:cNvGraphicFramePr>
            <a:graphicFrameLocks/>
          </p:cNvGraphicFramePr>
          <p:nvPr>
            <p:extLst>
              <p:ext uri="{D42A27DB-BD31-4B8C-83A1-F6EECF244321}">
                <p14:modId xmlns:p14="http://schemas.microsoft.com/office/powerpoint/2010/main" val="2341147423"/>
              </p:ext>
            </p:extLst>
          </p:nvPr>
        </p:nvGraphicFramePr>
        <p:xfrm>
          <a:off x="964355" y="1102700"/>
          <a:ext cx="8064896" cy="407047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959339" y="1124534"/>
            <a:ext cx="2016224" cy="450444"/>
          </a:xfrm>
          <a:prstGeom prst="rect">
            <a:avLst/>
          </a:prstGeom>
          <a:noFill/>
        </p:spPr>
        <p:txBody>
          <a:bodyPr wrap="square" rtlCol="0">
            <a:spAutoFit/>
          </a:bodyPr>
          <a:lstStyle/>
          <a:p>
            <a:r>
              <a:rPr lang="cy-GB" sz="1100" dirty="0">
                <a:solidFill>
                  <a:schemeClr val="bg2">
                    <a:lumMod val="50000"/>
                  </a:schemeClr>
                </a:solidFill>
              </a:rPr>
              <a:t>Hedfanaeth (domestig), 1%</a:t>
            </a:r>
            <a:endParaRPr lang="en-GB" sz="1100" dirty="0">
              <a:solidFill>
                <a:schemeClr val="bg2">
                  <a:lumMod val="50000"/>
                </a:schemeClr>
              </a:solidFill>
            </a:endParaRPr>
          </a:p>
          <a:p>
            <a:endParaRPr lang="en-GB" dirty="0"/>
          </a:p>
        </p:txBody>
      </p:sp>
      <p:sp>
        <p:nvSpPr>
          <p:cNvPr id="6" name="TextBox 5"/>
          <p:cNvSpPr txBox="1"/>
          <p:nvPr/>
        </p:nvSpPr>
        <p:spPr>
          <a:xfrm>
            <a:off x="7380312" y="3435846"/>
            <a:ext cx="1008112" cy="619721"/>
          </a:xfrm>
          <a:prstGeom prst="rect">
            <a:avLst/>
          </a:prstGeom>
          <a:noFill/>
        </p:spPr>
        <p:txBody>
          <a:bodyPr wrap="square" rtlCol="0">
            <a:spAutoFit/>
          </a:bodyPr>
          <a:lstStyle/>
          <a:p>
            <a:r>
              <a:rPr lang="cy-GB" sz="1100" dirty="0">
                <a:solidFill>
                  <a:schemeClr val="bg2">
                    <a:lumMod val="50000"/>
                  </a:schemeClr>
                </a:solidFill>
              </a:rPr>
              <a:t>Ceir / tacsis, 55%</a:t>
            </a:r>
            <a:endParaRPr lang="en-GB" sz="1100" dirty="0">
              <a:solidFill>
                <a:schemeClr val="bg2">
                  <a:lumMod val="50000"/>
                </a:schemeClr>
              </a:solidFill>
            </a:endParaRPr>
          </a:p>
          <a:p>
            <a:endParaRPr lang="en-GB" dirty="0"/>
          </a:p>
        </p:txBody>
      </p:sp>
      <p:sp>
        <p:nvSpPr>
          <p:cNvPr id="9" name="Rectangle 8"/>
          <p:cNvSpPr/>
          <p:nvPr/>
        </p:nvSpPr>
        <p:spPr>
          <a:xfrm>
            <a:off x="792000" y="4155926"/>
            <a:ext cx="2167773" cy="260328"/>
          </a:xfrm>
          <a:prstGeom prst="rect">
            <a:avLst/>
          </a:prstGeom>
        </p:spPr>
        <p:txBody>
          <a:bodyPr wrap="none">
            <a:spAutoFit/>
          </a:bodyPr>
          <a:lstStyle/>
          <a:p>
            <a:pPr lvl="0">
              <a:lnSpc>
                <a:spcPct val="107000"/>
              </a:lnSpc>
              <a:spcAft>
                <a:spcPts val="800"/>
              </a:spcAft>
            </a:pPr>
            <a:r>
              <a:rPr lang="cy-GB" sz="1100" kern="150" dirty="0">
                <a:solidFill>
                  <a:schemeClr val="bg2">
                    <a:lumMod val="50000"/>
                  </a:schemeClr>
                </a:solidFill>
                <a:ea typeface="OpenSymbol"/>
                <a:cs typeface="OpenSymbol"/>
              </a:rPr>
              <a:t>Cerbydau Nwyddau Trwm, 16%</a:t>
            </a:r>
            <a:endParaRPr lang="en-GB" sz="1100" kern="150" dirty="0">
              <a:solidFill>
                <a:schemeClr val="bg2">
                  <a:lumMod val="50000"/>
                </a:schemeClr>
              </a:solidFill>
              <a:effectLst/>
              <a:ea typeface="OpenSymbol"/>
              <a:cs typeface="OpenSymbol"/>
            </a:endParaRPr>
          </a:p>
        </p:txBody>
      </p:sp>
      <p:cxnSp>
        <p:nvCxnSpPr>
          <p:cNvPr id="11" name="Straight Connector 10"/>
          <p:cNvCxnSpPr/>
          <p:nvPr/>
        </p:nvCxnSpPr>
        <p:spPr>
          <a:xfrm flipV="1">
            <a:off x="3059832" y="3939902"/>
            <a:ext cx="504056"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59632" y="2518216"/>
            <a:ext cx="1475744" cy="619721"/>
          </a:xfrm>
          <a:prstGeom prst="rect">
            <a:avLst/>
          </a:prstGeom>
          <a:noFill/>
        </p:spPr>
        <p:txBody>
          <a:bodyPr wrap="square" rtlCol="0">
            <a:spAutoFit/>
          </a:bodyPr>
          <a:lstStyle/>
          <a:p>
            <a:r>
              <a:rPr lang="cy-GB" sz="1100" dirty="0">
                <a:solidFill>
                  <a:schemeClr val="bg2">
                    <a:lumMod val="50000"/>
                  </a:schemeClr>
                </a:solidFill>
              </a:rPr>
              <a:t>Cerbydau Nwyddau Ysgafn, 16%</a:t>
            </a:r>
            <a:endParaRPr lang="en-GB" sz="1100" dirty="0">
              <a:solidFill>
                <a:schemeClr val="bg2">
                  <a:lumMod val="50000"/>
                </a:schemeClr>
              </a:solidFill>
            </a:endParaRPr>
          </a:p>
          <a:p>
            <a:endParaRPr lang="en-GB" dirty="0"/>
          </a:p>
        </p:txBody>
      </p:sp>
      <p:cxnSp>
        <p:nvCxnSpPr>
          <p:cNvPr id="14" name="Straight Connector 13"/>
          <p:cNvCxnSpPr/>
          <p:nvPr/>
        </p:nvCxnSpPr>
        <p:spPr>
          <a:xfrm flipH="1">
            <a:off x="2618726" y="2828076"/>
            <a:ext cx="693134"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73867" y="1654836"/>
            <a:ext cx="1906291" cy="260328"/>
          </a:xfrm>
          <a:prstGeom prst="rect">
            <a:avLst/>
          </a:prstGeom>
        </p:spPr>
        <p:txBody>
          <a:bodyPr wrap="none">
            <a:spAutoFit/>
          </a:bodyPr>
          <a:lstStyle/>
          <a:p>
            <a:pPr lvl="0">
              <a:lnSpc>
                <a:spcPct val="107000"/>
              </a:lnSpc>
              <a:spcAft>
                <a:spcPts val="800"/>
              </a:spcAft>
            </a:pPr>
            <a:r>
              <a:rPr lang="cy-GB" sz="1100" kern="150" dirty="0">
                <a:solidFill>
                  <a:schemeClr val="bg2">
                    <a:lumMod val="50000"/>
                  </a:schemeClr>
                </a:solidFill>
                <a:ea typeface="OpenSymbol"/>
                <a:cs typeface="OpenSymbol"/>
              </a:rPr>
              <a:t>Morgludiant (domestig), 5%</a:t>
            </a:r>
            <a:endParaRPr lang="en-GB" sz="1100" kern="150" dirty="0">
              <a:solidFill>
                <a:schemeClr val="bg2">
                  <a:lumMod val="50000"/>
                </a:schemeClr>
              </a:solidFill>
              <a:effectLst/>
              <a:ea typeface="OpenSymbol"/>
              <a:cs typeface="OpenSymbol"/>
            </a:endParaRPr>
          </a:p>
        </p:txBody>
      </p:sp>
      <p:cxnSp>
        <p:nvCxnSpPr>
          <p:cNvPr id="19" name="Elbow Connector 18"/>
          <p:cNvCxnSpPr/>
          <p:nvPr/>
        </p:nvCxnSpPr>
        <p:spPr>
          <a:xfrm rot="10800000">
            <a:off x="3180158" y="1722459"/>
            <a:ext cx="743770" cy="9793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71593" y="1160682"/>
            <a:ext cx="889987" cy="273473"/>
          </a:xfrm>
          <a:prstGeom prst="rect">
            <a:avLst/>
          </a:prstGeom>
        </p:spPr>
        <p:txBody>
          <a:bodyPr wrap="none">
            <a:spAutoFit/>
          </a:bodyPr>
          <a:lstStyle/>
          <a:p>
            <a:pPr lvl="0">
              <a:lnSpc>
                <a:spcPct val="107000"/>
              </a:lnSpc>
              <a:spcAft>
                <a:spcPts val="800"/>
              </a:spcAft>
            </a:pPr>
            <a:r>
              <a:rPr lang="cy-GB" sz="1100" kern="150" dirty="0">
                <a:solidFill>
                  <a:schemeClr val="bg2">
                    <a:lumMod val="50000"/>
                  </a:schemeClr>
                </a:solidFill>
                <a:ea typeface="OpenSymbol"/>
                <a:cs typeface="OpenSymbol"/>
              </a:rPr>
              <a:t>Bysiau, 3%</a:t>
            </a:r>
            <a:endParaRPr lang="en-GB" sz="1100" kern="150" dirty="0">
              <a:solidFill>
                <a:schemeClr val="bg2">
                  <a:lumMod val="50000"/>
                </a:schemeClr>
              </a:solidFill>
              <a:effectLst/>
              <a:ea typeface="OpenSymbol"/>
              <a:cs typeface="OpenSymbol"/>
            </a:endParaRPr>
          </a:p>
        </p:txBody>
      </p:sp>
      <p:cxnSp>
        <p:nvCxnSpPr>
          <p:cNvPr id="22" name="Elbow Connector 21"/>
          <p:cNvCxnSpPr/>
          <p:nvPr/>
        </p:nvCxnSpPr>
        <p:spPr>
          <a:xfrm rot="10800000">
            <a:off x="3664079" y="1329754"/>
            <a:ext cx="689343" cy="23705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923928" y="990321"/>
            <a:ext cx="780983" cy="261610"/>
          </a:xfrm>
          <a:prstGeom prst="rect">
            <a:avLst/>
          </a:prstGeom>
        </p:spPr>
        <p:txBody>
          <a:bodyPr wrap="none">
            <a:spAutoFit/>
          </a:bodyPr>
          <a:lstStyle/>
          <a:p>
            <a:r>
              <a:rPr lang="cy-GB" sz="1100" dirty="0">
                <a:solidFill>
                  <a:schemeClr val="bg2">
                    <a:lumMod val="50000"/>
                  </a:schemeClr>
                </a:solidFill>
                <a:latin typeface="Arial" panose="020B0604020202020204" pitchFamily="34" charset="0"/>
                <a:ea typeface="Arial" panose="020B0604020202020204" pitchFamily="34" charset="0"/>
                <a:cs typeface="Times New Roman" panose="02020603050405020304" pitchFamily="18" charset="0"/>
              </a:rPr>
              <a:t>Eraill, 2%</a:t>
            </a:r>
            <a:endParaRPr lang="en-GB" sz="1100" dirty="0">
              <a:solidFill>
                <a:schemeClr val="bg2">
                  <a:lumMod val="50000"/>
                </a:schemeClr>
              </a:solidFill>
            </a:endParaRPr>
          </a:p>
        </p:txBody>
      </p:sp>
      <p:cxnSp>
        <p:nvCxnSpPr>
          <p:cNvPr id="25" name="Straight Connector 24"/>
          <p:cNvCxnSpPr/>
          <p:nvPr/>
        </p:nvCxnSpPr>
        <p:spPr>
          <a:xfrm flipH="1" flipV="1">
            <a:off x="4422877" y="1210523"/>
            <a:ext cx="153399" cy="258936"/>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6276" y="1012714"/>
            <a:ext cx="1152128" cy="450444"/>
          </a:xfrm>
          <a:prstGeom prst="rect">
            <a:avLst/>
          </a:prstGeom>
          <a:noFill/>
        </p:spPr>
        <p:txBody>
          <a:bodyPr wrap="square" rtlCol="0">
            <a:spAutoFit/>
          </a:bodyPr>
          <a:lstStyle/>
          <a:p>
            <a:r>
              <a:rPr lang="cy-GB" sz="1100" dirty="0">
                <a:solidFill>
                  <a:schemeClr val="bg2">
                    <a:lumMod val="50000"/>
                  </a:schemeClr>
                </a:solidFill>
              </a:rPr>
              <a:t>Rheilffordd, 1%</a:t>
            </a:r>
            <a:endParaRPr lang="en-GB" sz="1100" dirty="0">
              <a:solidFill>
                <a:schemeClr val="bg2">
                  <a:lumMod val="50000"/>
                </a:schemeClr>
              </a:solidFill>
            </a:endParaRPr>
          </a:p>
          <a:p>
            <a:endParaRPr lang="en-GB" dirty="0"/>
          </a:p>
        </p:txBody>
      </p:sp>
      <p:cxnSp>
        <p:nvCxnSpPr>
          <p:cNvPr id="28" name="Elbow Connector 27"/>
          <p:cNvCxnSpPr/>
          <p:nvPr/>
        </p:nvCxnSpPr>
        <p:spPr>
          <a:xfrm rot="5400000" flipH="1" flipV="1">
            <a:off x="4741503" y="1257044"/>
            <a:ext cx="237058"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4996803" y="1251931"/>
            <a:ext cx="930106" cy="195650"/>
          </a:xfrm>
          <a:prstGeom prst="bent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173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91999" y="267494"/>
            <a:ext cx="7986109" cy="1131735"/>
          </a:xfrm>
        </p:spPr>
        <p:txBody>
          <a:bodyPr/>
          <a:lstStyle/>
          <a:p>
            <a:r>
              <a:rPr lang="cy-GB" dirty="0"/>
              <a:t>Allwn ni leihau allyriadau?</a:t>
            </a:r>
            <a:endParaRPr lang="en-GB" dirty="0"/>
          </a:p>
        </p:txBody>
      </p:sp>
      <p:sp>
        <p:nvSpPr>
          <p:cNvPr id="4" name="Text Placeholder 3"/>
          <p:cNvSpPr>
            <a:spLocks noGrp="1"/>
          </p:cNvSpPr>
          <p:nvPr>
            <p:ph type="body" sz="quarter" idx="10"/>
          </p:nvPr>
        </p:nvSpPr>
        <p:spPr>
          <a:xfrm>
            <a:off x="779123" y="1680818"/>
            <a:ext cx="4356065" cy="2900858"/>
          </a:xfrm>
        </p:spPr>
        <p:txBody>
          <a:bodyPr/>
          <a:lstStyle/>
          <a:p>
            <a:r>
              <a:rPr lang="cy-GB" dirty="0"/>
              <a:t>Gan ddefnyddio'r map meddwl a grëwyd gennych yn gynharach, meddyliwch am sut gallwn ni leihau allyriadau.</a:t>
            </a:r>
            <a:endParaRPr lang="en-GB" dirty="0"/>
          </a:p>
          <a:p>
            <a:br>
              <a:rPr lang="en-GB" dirty="0"/>
            </a:br>
            <a:r>
              <a:rPr lang="cy-GB" b="0" dirty="0">
                <a:solidFill>
                  <a:schemeClr val="tx1"/>
                </a:solidFill>
              </a:rPr>
              <a:t>Beth allwn ni ei wneud fel unigolion?</a:t>
            </a:r>
            <a:endParaRPr lang="en-GB" b="0" dirty="0">
              <a:solidFill>
                <a:schemeClr val="tx1"/>
              </a:solidFill>
            </a:endParaRPr>
          </a:p>
          <a:p>
            <a:r>
              <a:rPr lang="cy-GB" b="0" dirty="0">
                <a:solidFill>
                  <a:schemeClr val="tx1"/>
                </a:solidFill>
              </a:rPr>
              <a:t>Beth mae angen i ni ei wneud fel cymdeithas?</a:t>
            </a:r>
            <a:endParaRPr lang="en-GB" b="0" dirty="0">
              <a:solidFill>
                <a:schemeClr val="tx1"/>
              </a:solidFill>
            </a:endParaRPr>
          </a:p>
          <a:p>
            <a:r>
              <a:rPr lang="cy-GB" b="0" dirty="0">
                <a:solidFill>
                  <a:schemeClr val="tx1"/>
                </a:solidFill>
              </a:rPr>
              <a:t>Beth mae angen i'r llywodraeth ei wneud?</a:t>
            </a:r>
          </a:p>
          <a:p>
            <a:endParaRPr lang="en-GB" b="0" dirty="0">
              <a:solidFill>
                <a:schemeClr val="tx1"/>
              </a:solidFill>
            </a:endParaRPr>
          </a:p>
          <a:p>
            <a:r>
              <a:rPr lang="cy-GB" b="0" dirty="0">
                <a:solidFill>
                  <a:schemeClr val="tx1"/>
                </a:solidFill>
              </a:rPr>
              <a:t>Beth allai gael yr effaith orau?</a:t>
            </a:r>
            <a:endParaRPr lang="en-GB" sz="3200" b="0" dirty="0">
              <a:solidFill>
                <a:schemeClr val="tx1"/>
              </a:solidFill>
            </a:endParaRPr>
          </a:p>
        </p:txBody>
      </p:sp>
      <p:pic>
        <p:nvPicPr>
          <p:cNvPr id="8" name="Google Shape;126;p24" descr="We need to stop emitting greenhouse gases to stop global warming, but how do we get there? Should we be cutting our own emissions or pushing for systemic change? ClimateAdam battles it out with a very special guest - who looks just a little bit different...&#10;&#10;Check out our video on Miriam's channel over here:&#10;https://youtu.be/TaBRs13dClY &#10;&#10;And make sure to subscribe while you're there:&#10;https://www.youtube.com/subscription_center?add_user=zentouro&#10;&#10;Support ClimateAdam on patreon: http://patreon.com/climateadam&#10;&#10;#CreatorsForChange #ClimateChange&#10;&#10;twitter: http://www.twitter.com/ClimateAdam&#10;facebook: https://www.facebook.com/ClimateAdam&#10;instagram: http://instagram.com/climate_adam&#10;&#10;==MORE INFO==&#10;&#10;https://theclimatecommsproject.org/individual-and-structural-level-action-to-reduce-greenhouse-gas-emissions-beyond-recycling/&#10;https://www.vox.com/the-goods/2018/10/12/17967738/climate-change-consumer-choices-green-renewable-energy&#10;https://www.theguardian.com/environment/true-north/2017/jul/17/neoliberalism-has-conned-us-into-fighting-climate-change-as-individuals&#10;&#10;==CREDITS==&#10;&#10;Kingpin image by Alex Evangelic&#10;Garbage trucks by Jason Lawrence&#10;Party sounds by paulmessier&#10;Coin sounds by forrisday&#10;Ding by InspectorJ" title="Fighting Climate Change: Structural vs individual action | feat. @zentouro">
            <a:hlinkClick r:id="rId3"/>
          </p:cNvPr>
          <p:cNvPicPr preferRelativeResize="0"/>
          <p:nvPr/>
        </p:nvPicPr>
        <p:blipFill>
          <a:blip r:embed="rId4">
            <a:alphaModFix/>
          </a:blip>
          <a:stretch>
            <a:fillRect/>
          </a:stretch>
        </p:blipFill>
        <p:spPr>
          <a:xfrm>
            <a:off x="5252539" y="1947298"/>
            <a:ext cx="3558034" cy="2668526"/>
          </a:xfrm>
          <a:prstGeom prst="rect">
            <a:avLst/>
          </a:prstGeom>
          <a:noFill/>
          <a:ln>
            <a:noFill/>
          </a:ln>
        </p:spPr>
      </p:pic>
    </p:spTree>
    <p:extLst>
      <p:ext uri="{BB962C8B-B14F-4D97-AF65-F5344CB8AC3E}">
        <p14:creationId xmlns:p14="http://schemas.microsoft.com/office/powerpoint/2010/main" val="36722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pic>
        <p:nvPicPr>
          <p:cNvPr id="5" name="Google Shape;131;p25"/>
          <p:cNvPicPr preferRelativeResize="0"/>
          <p:nvPr/>
        </p:nvPicPr>
        <p:blipFill>
          <a:blip r:embed="rId3">
            <a:alphaModFix/>
          </a:blip>
          <a:stretch>
            <a:fillRect/>
          </a:stretch>
        </p:blipFill>
        <p:spPr>
          <a:xfrm>
            <a:off x="315852" y="0"/>
            <a:ext cx="8829752" cy="5143500"/>
          </a:xfrm>
          <a:prstGeom prst="rect">
            <a:avLst/>
          </a:prstGeom>
          <a:noFill/>
          <a:ln>
            <a:noFill/>
          </a:ln>
        </p:spPr>
      </p:pic>
    </p:spTree>
    <p:extLst>
      <p:ext uri="{BB962C8B-B14F-4D97-AF65-F5344CB8AC3E}">
        <p14:creationId xmlns:p14="http://schemas.microsoft.com/office/powerpoint/2010/main" val="139210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oogle Shape;138;p26"/>
          <p:cNvPicPr preferRelativeResize="0"/>
          <p:nvPr/>
        </p:nvPicPr>
        <p:blipFill>
          <a:blip r:embed="rId3">
            <a:alphaModFix/>
          </a:blip>
          <a:stretch>
            <a:fillRect/>
          </a:stretch>
        </p:blipFill>
        <p:spPr>
          <a:xfrm>
            <a:off x="3770366" y="1029619"/>
            <a:ext cx="5379796" cy="3461570"/>
          </a:xfrm>
          <a:prstGeom prst="rect">
            <a:avLst/>
          </a:prstGeom>
          <a:noFill/>
          <a:ln>
            <a:noFill/>
          </a:ln>
        </p:spPr>
      </p:pic>
      <p:sp>
        <p:nvSpPr>
          <p:cNvPr id="6" name="Text Placeholder 5"/>
          <p:cNvSpPr>
            <a:spLocks noGrp="1"/>
          </p:cNvSpPr>
          <p:nvPr>
            <p:ph type="body" sz="quarter" idx="11"/>
          </p:nvPr>
        </p:nvSpPr>
        <p:spPr>
          <a:xfrm>
            <a:off x="359041" y="2566566"/>
            <a:ext cx="3411325" cy="3118244"/>
          </a:xfrm>
        </p:spPr>
        <p:txBody>
          <a:bodyPr/>
          <a:lstStyle/>
          <a:p>
            <a:pPr marL="0" indent="0" algn="ctr">
              <a:spcAft>
                <a:spcPts val="0"/>
              </a:spcAft>
              <a:buNone/>
            </a:pPr>
            <a:r>
              <a:rPr lang="cy-GB" sz="1600" b="0" dirty="0"/>
              <a:t>Mae 20% o siwrneiau yn llai na 1 milltir o hyd (15 munud ar feic)</a:t>
            </a:r>
          </a:p>
          <a:p>
            <a:pPr marL="0" indent="0" algn="ctr">
              <a:spcAft>
                <a:spcPts val="0"/>
              </a:spcAft>
              <a:buNone/>
            </a:pPr>
            <a:endParaRPr lang="en-GB" sz="1600" b="0" dirty="0"/>
          </a:p>
          <a:p>
            <a:pPr marL="0" indent="0" algn="ctr">
              <a:spcAft>
                <a:spcPts val="0"/>
              </a:spcAft>
              <a:buNone/>
            </a:pPr>
            <a:r>
              <a:rPr lang="cy-GB" sz="1600" b="0" dirty="0"/>
              <a:t>  Mae 30% o siwrneiau yn llai na 2 filltir o hyd (10 munud ar feic)</a:t>
            </a:r>
          </a:p>
          <a:p>
            <a:pPr marL="0" indent="0" algn="ctr">
              <a:spcAft>
                <a:spcPts val="0"/>
              </a:spcAft>
              <a:buNone/>
            </a:pPr>
            <a:endParaRPr lang="en-GB" sz="1600" b="0" dirty="0"/>
          </a:p>
          <a:p>
            <a:pPr marL="0" indent="0" algn="ctr">
              <a:spcAft>
                <a:spcPts val="0"/>
              </a:spcAft>
              <a:buNone/>
            </a:pPr>
            <a:r>
              <a:rPr lang="cy-GB" sz="1600" b="0" dirty="0"/>
              <a:t>Mae 66% o siwrneiau yn llai na 5 milltir o hyd (25 munud ar feic)</a:t>
            </a:r>
            <a:endParaRPr lang="en-GB" sz="1600" b="0" dirty="0"/>
          </a:p>
        </p:txBody>
      </p:sp>
      <p:pic>
        <p:nvPicPr>
          <p:cNvPr id="8" name="Google Shape;136;p26"/>
          <p:cNvPicPr preferRelativeResize="0"/>
          <p:nvPr/>
        </p:nvPicPr>
        <p:blipFill rotWithShape="1">
          <a:blip r:embed="rId4">
            <a:alphaModFix/>
          </a:blip>
          <a:srcRect l="35198" t="34579" r="37255" b="37635"/>
          <a:stretch/>
        </p:blipFill>
        <p:spPr>
          <a:xfrm>
            <a:off x="683568" y="1029619"/>
            <a:ext cx="2448272" cy="1496166"/>
          </a:xfrm>
          <a:prstGeom prst="rect">
            <a:avLst/>
          </a:prstGeom>
          <a:noFill/>
          <a:ln>
            <a:noFill/>
          </a:ln>
        </p:spPr>
      </p:pic>
      <p:sp>
        <p:nvSpPr>
          <p:cNvPr id="9" name="Text Placeholder 3"/>
          <p:cNvSpPr>
            <a:spLocks noGrp="1"/>
          </p:cNvSpPr>
          <p:nvPr>
            <p:ph type="body" sz="quarter" idx="10"/>
          </p:nvPr>
        </p:nvSpPr>
        <p:spPr>
          <a:xfrm>
            <a:off x="683568" y="525325"/>
            <a:ext cx="6871628" cy="396000"/>
          </a:xfrm>
        </p:spPr>
        <p:txBody>
          <a:bodyPr/>
          <a:lstStyle/>
          <a:p>
            <a:r>
              <a:rPr lang="cy-GB" dirty="0"/>
              <a:t>Gall y peiriant hwn beri newid yn yr hinsawdd</a:t>
            </a:r>
            <a:endParaRPr lang="en-GB" dirty="0"/>
          </a:p>
        </p:txBody>
      </p:sp>
    </p:spTree>
    <p:extLst>
      <p:ext uri="{BB962C8B-B14F-4D97-AF65-F5344CB8AC3E}">
        <p14:creationId xmlns:p14="http://schemas.microsoft.com/office/powerpoint/2010/main" val="64048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43;p27"/>
          <p:cNvPicPr preferRelativeResize="0"/>
          <p:nvPr/>
        </p:nvPicPr>
        <p:blipFill rotWithShape="1">
          <a:blip r:embed="rId3">
            <a:alphaModFix/>
          </a:blip>
          <a:srcRect t="34579" b="16820"/>
          <a:stretch/>
        </p:blipFill>
        <p:spPr>
          <a:xfrm>
            <a:off x="2314530" y="3625035"/>
            <a:ext cx="4834001" cy="1423313"/>
          </a:xfrm>
          <a:prstGeom prst="rect">
            <a:avLst/>
          </a:prstGeom>
          <a:noFill/>
          <a:ln>
            <a:noFill/>
          </a:ln>
        </p:spPr>
      </p:pic>
      <p:sp>
        <p:nvSpPr>
          <p:cNvPr id="6" name="Text Placeholder 2"/>
          <p:cNvSpPr>
            <a:spLocks noGrp="1"/>
          </p:cNvSpPr>
          <p:nvPr>
            <p:ph type="body" sz="quarter" idx="11"/>
          </p:nvPr>
        </p:nvSpPr>
        <p:spPr>
          <a:xfrm>
            <a:off x="792000" y="1491630"/>
            <a:ext cx="7956000" cy="2735882"/>
          </a:xfrm>
        </p:spPr>
        <p:txBody>
          <a:bodyPr/>
          <a:lstStyle/>
          <a:p>
            <a:pPr marL="0" indent="0">
              <a:buNone/>
            </a:pPr>
            <a:r>
              <a:rPr lang="cy-GB" sz="2800" dirty="0"/>
              <a:t>Rwy'n addo....</a:t>
            </a:r>
            <a:endParaRPr lang="en-GB" sz="2800" dirty="0"/>
          </a:p>
          <a:p>
            <a:r>
              <a:rPr lang="cy-GB" sz="1800" b="0" dirty="0"/>
              <a:t>Meddyliwch am adduned y gallech ei gwneud i leihau eich allyriadau nwyon tŷ gwydr. Meddyliwch am newid bach, fel beicio neu gerdded ar siwrneiau bach.</a:t>
            </a:r>
          </a:p>
          <a:p>
            <a:r>
              <a:rPr lang="cy-GB" sz="1800" b="0" dirty="0"/>
              <a:t>Gall hyn fod yn rhywbeth i chi ei wneud fel unigolyn, neu benderfynu ei wneud fel grŵp neu weithgaredd dosbarth</a:t>
            </a:r>
            <a:endParaRPr lang="en-GB" sz="2800" b="0" dirty="0"/>
          </a:p>
        </p:txBody>
      </p:sp>
      <p:sp>
        <p:nvSpPr>
          <p:cNvPr id="4" name="Text Placeholder 3"/>
          <p:cNvSpPr>
            <a:spLocks noGrp="1"/>
          </p:cNvSpPr>
          <p:nvPr>
            <p:ph type="body" sz="quarter" idx="10"/>
          </p:nvPr>
        </p:nvSpPr>
        <p:spPr>
          <a:xfrm>
            <a:off x="775366" y="843558"/>
            <a:ext cx="6388921" cy="396000"/>
          </a:xfrm>
        </p:spPr>
        <p:txBody>
          <a:bodyPr/>
          <a:lstStyle/>
          <a:p>
            <a:r>
              <a:rPr lang="cy-GB" sz="4800" dirty="0"/>
              <a:t>Fy adduned carbon</a:t>
            </a:r>
            <a:endParaRPr lang="en-GB" sz="4800" dirty="0"/>
          </a:p>
        </p:txBody>
      </p:sp>
      <p:sp>
        <p:nvSpPr>
          <p:cNvPr id="3" name="Rectangle 2"/>
          <p:cNvSpPr/>
          <p:nvPr/>
        </p:nvSpPr>
        <p:spPr>
          <a:xfrm>
            <a:off x="2411760" y="4577232"/>
            <a:ext cx="5112568" cy="487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877536" y="4651559"/>
            <a:ext cx="4639412" cy="338554"/>
          </a:xfrm>
          <a:prstGeom prst="rect">
            <a:avLst/>
          </a:prstGeom>
        </p:spPr>
        <p:txBody>
          <a:bodyPr wrap="none">
            <a:spAutoFit/>
          </a:bodyPr>
          <a:lstStyle/>
          <a:p>
            <a:r>
              <a:rPr lang="cy-GB" sz="1600" b="1" dirty="0">
                <a:solidFill>
                  <a:schemeClr val="bg1"/>
                </a:solidFill>
                <a:latin typeface="Arial" panose="020B0604020202020204" pitchFamily="34" charset="0"/>
                <a:ea typeface="Arial" panose="020B0604020202020204" pitchFamily="34" charset="0"/>
                <a:cs typeface="Times New Roman" panose="02020603050405020304" pitchFamily="18" charset="0"/>
              </a:rPr>
              <a:t>Gall y peiriant hwn beri newid yn yr hinsawdd</a:t>
            </a:r>
            <a:endParaRPr lang="en-GB" sz="1400" b="1" dirty="0">
              <a:solidFill>
                <a:schemeClr val="bg1"/>
              </a:solidFill>
            </a:endParaRPr>
          </a:p>
        </p:txBody>
      </p:sp>
    </p:spTree>
    <p:extLst>
      <p:ext uri="{BB962C8B-B14F-4D97-AF65-F5344CB8AC3E}">
        <p14:creationId xmlns:p14="http://schemas.microsoft.com/office/powerpoint/2010/main" val="2982427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83518"/>
            <a:ext cx="4572000" cy="646331"/>
          </a:xfrm>
          <a:prstGeom prst="rect">
            <a:avLst/>
          </a:prstGeom>
        </p:spPr>
        <p:txBody>
          <a:bodyPr>
            <a:spAutoFit/>
          </a:bodyPr>
          <a:lstStyle/>
          <a:p>
            <a:r>
              <a:rPr lang="en-GB" sz="1800" dirty="0" err="1"/>
              <a:t>Sustrans</a:t>
            </a:r>
            <a:r>
              <a:rPr lang="en-GB" sz="1800" dirty="0"/>
              <a:t> </a:t>
            </a:r>
            <a:r>
              <a:rPr lang="en-GB" sz="1800" dirty="0" err="1"/>
              <a:t>yw’r</a:t>
            </a:r>
            <a:r>
              <a:rPr lang="en-GB" sz="1800" dirty="0"/>
              <a:t> </a:t>
            </a:r>
            <a:r>
              <a:rPr lang="en-GB" sz="1800" dirty="0" err="1"/>
              <a:t>elusen</a:t>
            </a:r>
            <a:r>
              <a:rPr lang="en-GB" sz="1800" dirty="0"/>
              <a:t> </a:t>
            </a:r>
            <a:r>
              <a:rPr lang="en-GB" sz="1800" dirty="0" err="1"/>
              <a:t>sy’n</a:t>
            </a:r>
            <a:r>
              <a:rPr lang="en-GB" sz="1800" dirty="0"/>
              <a:t> </a:t>
            </a:r>
            <a:r>
              <a:rPr lang="en-GB" sz="1800" dirty="0" err="1"/>
              <a:t>ei</a:t>
            </a:r>
            <a:r>
              <a:rPr lang="en-GB" sz="1800" dirty="0"/>
              <a:t> </a:t>
            </a:r>
            <a:r>
              <a:rPr lang="en-GB" sz="1800" dirty="0" err="1"/>
              <a:t>gwneud</a:t>
            </a:r>
            <a:r>
              <a:rPr lang="en-GB" sz="1800" dirty="0"/>
              <a:t> </a:t>
            </a:r>
            <a:r>
              <a:rPr lang="en-GB" sz="1800" dirty="0" err="1"/>
              <a:t>yn</a:t>
            </a:r>
            <a:r>
              <a:rPr lang="en-GB" sz="1800" dirty="0"/>
              <a:t> haws </a:t>
            </a:r>
            <a:r>
              <a:rPr lang="en-GB" sz="1800" dirty="0" err="1"/>
              <a:t>i</a:t>
            </a:r>
            <a:r>
              <a:rPr lang="en-GB" sz="1800" dirty="0"/>
              <a:t> </a:t>
            </a:r>
            <a:r>
              <a:rPr lang="en-GB" sz="1800" dirty="0" err="1"/>
              <a:t>bobl</a:t>
            </a:r>
            <a:r>
              <a:rPr lang="en-GB" sz="1800" dirty="0"/>
              <a:t> </a:t>
            </a:r>
            <a:r>
              <a:rPr lang="en-GB" sz="1800" dirty="0" err="1"/>
              <a:t>gerdded</a:t>
            </a:r>
            <a:r>
              <a:rPr lang="en-GB" sz="1800" dirty="0"/>
              <a:t> a </a:t>
            </a:r>
            <a:r>
              <a:rPr lang="en-GB" sz="1800" dirty="0" err="1"/>
              <a:t>beicio</a:t>
            </a:r>
            <a:r>
              <a:rPr lang="en-GB" sz="1800" dirty="0"/>
              <a:t>.</a:t>
            </a:r>
          </a:p>
        </p:txBody>
      </p:sp>
      <p:sp>
        <p:nvSpPr>
          <p:cNvPr id="5" name="Rectangle 4"/>
          <p:cNvSpPr/>
          <p:nvPr/>
        </p:nvSpPr>
        <p:spPr>
          <a:xfrm>
            <a:off x="476096" y="1347614"/>
            <a:ext cx="4572000" cy="1200329"/>
          </a:xfrm>
          <a:prstGeom prst="rect">
            <a:avLst/>
          </a:prstGeom>
        </p:spPr>
        <p:txBody>
          <a:bodyPr>
            <a:spAutoFit/>
          </a:bodyPr>
          <a:lstStyle/>
          <a:p>
            <a:r>
              <a:rPr lang="en-GB" sz="1800" dirty="0" err="1"/>
              <a:t>Rydym</a:t>
            </a:r>
            <a:r>
              <a:rPr lang="en-GB" sz="1800" dirty="0"/>
              <a:t> </a:t>
            </a:r>
            <a:r>
              <a:rPr lang="en-GB" sz="1800" dirty="0" err="1"/>
              <a:t>yn</a:t>
            </a:r>
            <a:r>
              <a:rPr lang="en-GB" sz="1800" dirty="0"/>
              <a:t> </a:t>
            </a:r>
            <a:r>
              <a:rPr lang="en-GB" sz="1800" dirty="0" err="1"/>
              <a:t>cysylltu</a:t>
            </a:r>
            <a:r>
              <a:rPr lang="en-GB" sz="1800" dirty="0"/>
              <a:t> </a:t>
            </a:r>
            <a:r>
              <a:rPr lang="en-GB" sz="1800" dirty="0" err="1"/>
              <a:t>pobl</a:t>
            </a:r>
            <a:r>
              <a:rPr lang="en-GB" sz="1800" dirty="0"/>
              <a:t> a </a:t>
            </a:r>
            <a:r>
              <a:rPr lang="en-GB" sz="1800" dirty="0" err="1"/>
              <a:t>lleoedd</a:t>
            </a:r>
            <a:r>
              <a:rPr lang="en-GB" sz="1800" dirty="0"/>
              <a:t>, </a:t>
            </a:r>
            <a:r>
              <a:rPr lang="en-GB" sz="1800" dirty="0" err="1"/>
              <a:t>yn</a:t>
            </a:r>
            <a:r>
              <a:rPr lang="en-GB" sz="1800" dirty="0"/>
              <a:t> </a:t>
            </a:r>
            <a:r>
              <a:rPr lang="en-GB" sz="1800" dirty="0" err="1"/>
              <a:t>creu</a:t>
            </a:r>
            <a:r>
              <a:rPr lang="en-GB" sz="1800" dirty="0"/>
              <a:t> </a:t>
            </a:r>
            <a:r>
              <a:rPr lang="en-GB" sz="1800" dirty="0" err="1"/>
              <a:t>cymdogaethau</a:t>
            </a:r>
            <a:r>
              <a:rPr lang="en-GB" sz="1800" dirty="0"/>
              <a:t> </a:t>
            </a:r>
            <a:r>
              <a:rPr lang="en-GB" sz="1800" dirty="0" err="1"/>
              <a:t>byw</a:t>
            </a:r>
            <a:r>
              <a:rPr lang="en-GB" sz="1800" dirty="0"/>
              <a:t>, </a:t>
            </a:r>
            <a:r>
              <a:rPr lang="en-GB" sz="1800" dirty="0" err="1"/>
              <a:t>yn</a:t>
            </a:r>
            <a:r>
              <a:rPr lang="en-GB" sz="1800" dirty="0"/>
              <a:t> </a:t>
            </a:r>
            <a:r>
              <a:rPr lang="en-GB" sz="1800" dirty="0" err="1"/>
              <a:t>trawsnewid</a:t>
            </a:r>
            <a:r>
              <a:rPr lang="en-GB" sz="1800" dirty="0"/>
              <a:t> y </a:t>
            </a:r>
            <a:r>
              <a:rPr lang="en-GB" sz="1800" dirty="0" err="1"/>
              <a:t>daith</a:t>
            </a:r>
            <a:r>
              <a:rPr lang="en-GB" sz="1800" dirty="0"/>
              <a:t> </a:t>
            </a:r>
            <a:r>
              <a:rPr lang="en-GB" sz="1800" dirty="0" err="1"/>
              <a:t>i’r</a:t>
            </a:r>
            <a:r>
              <a:rPr lang="en-GB" sz="1800" dirty="0"/>
              <a:t> </a:t>
            </a:r>
            <a:r>
              <a:rPr lang="en-GB" sz="1800" dirty="0" err="1"/>
              <a:t>ysgol</a:t>
            </a:r>
            <a:r>
              <a:rPr lang="en-GB" sz="1800" dirty="0"/>
              <a:t> ac </a:t>
            </a:r>
            <a:r>
              <a:rPr lang="en-GB" sz="1800" dirty="0" err="1"/>
              <a:t>yn</a:t>
            </a:r>
            <a:r>
              <a:rPr lang="en-GB" sz="1800" dirty="0"/>
              <a:t> </a:t>
            </a:r>
            <a:r>
              <a:rPr lang="en-GB" sz="1800" dirty="0" err="1"/>
              <a:t>hwyluso</a:t>
            </a:r>
            <a:r>
              <a:rPr lang="en-GB" sz="1800" dirty="0"/>
              <a:t> </a:t>
            </a:r>
            <a:r>
              <a:rPr lang="en-GB" sz="1800" dirty="0" err="1"/>
              <a:t>taith</a:t>
            </a:r>
            <a:r>
              <a:rPr lang="en-GB" sz="1800" dirty="0"/>
              <a:t> </a:t>
            </a:r>
            <a:r>
              <a:rPr lang="en-GB" sz="1800" dirty="0" err="1"/>
              <a:t>hapusach</a:t>
            </a:r>
            <a:r>
              <a:rPr lang="en-GB" sz="1800" dirty="0"/>
              <a:t> ac </a:t>
            </a:r>
            <a:r>
              <a:rPr lang="en-GB" sz="1800" dirty="0" err="1"/>
              <a:t>iachach</a:t>
            </a:r>
            <a:r>
              <a:rPr lang="en-GB" sz="1800" dirty="0"/>
              <a:t> </a:t>
            </a:r>
            <a:r>
              <a:rPr lang="en-GB" sz="1800" dirty="0" err="1"/>
              <a:t>i’r</a:t>
            </a:r>
            <a:r>
              <a:rPr lang="en-GB" sz="1800" dirty="0"/>
              <a:t> </a:t>
            </a:r>
            <a:r>
              <a:rPr lang="en-GB" sz="1800" dirty="0" err="1"/>
              <a:t>gwaith</a:t>
            </a:r>
            <a:endParaRPr lang="en-GB" sz="1800" dirty="0"/>
          </a:p>
        </p:txBody>
      </p:sp>
      <p:sp>
        <p:nvSpPr>
          <p:cNvPr id="6" name="Rectangle 5"/>
          <p:cNvSpPr/>
          <p:nvPr/>
        </p:nvSpPr>
        <p:spPr>
          <a:xfrm>
            <a:off x="489982" y="2765708"/>
            <a:ext cx="3005951" cy="369332"/>
          </a:xfrm>
          <a:prstGeom prst="rect">
            <a:avLst/>
          </a:prstGeom>
        </p:spPr>
        <p:txBody>
          <a:bodyPr wrap="none">
            <a:spAutoFit/>
          </a:bodyPr>
          <a:lstStyle/>
          <a:p>
            <a:r>
              <a:rPr lang="nn-NO" sz="1800" dirty="0"/>
              <a:t>Ymunwch â ni ar ein siwrne</a:t>
            </a:r>
            <a:endParaRPr lang="en-GB" sz="1800" dirty="0"/>
          </a:p>
        </p:txBody>
      </p:sp>
      <p:sp>
        <p:nvSpPr>
          <p:cNvPr id="7" name="TextBox 6"/>
          <p:cNvSpPr txBox="1"/>
          <p:nvPr/>
        </p:nvSpPr>
        <p:spPr>
          <a:xfrm>
            <a:off x="467544" y="3795886"/>
            <a:ext cx="2808312" cy="307777"/>
          </a:xfrm>
          <a:prstGeom prst="rect">
            <a:avLst/>
          </a:prstGeom>
          <a:noFill/>
        </p:spPr>
        <p:txBody>
          <a:bodyPr wrap="square" rtlCol="0">
            <a:spAutoFit/>
          </a:bodyPr>
          <a:lstStyle/>
          <a:p>
            <a:r>
              <a:rPr lang="en-GB" sz="1400" b="1" dirty="0"/>
              <a:t>www.sustrans.org.uk</a:t>
            </a:r>
          </a:p>
        </p:txBody>
      </p:sp>
      <p:sp>
        <p:nvSpPr>
          <p:cNvPr id="8" name="Rectangle 7"/>
          <p:cNvSpPr/>
          <p:nvPr/>
        </p:nvSpPr>
        <p:spPr>
          <a:xfrm>
            <a:off x="467544" y="4206147"/>
            <a:ext cx="4572000" cy="738664"/>
          </a:xfrm>
          <a:prstGeom prst="rect">
            <a:avLst/>
          </a:prstGeom>
        </p:spPr>
        <p:txBody>
          <a:bodyPr>
            <a:spAutoFit/>
          </a:bodyPr>
          <a:lstStyle/>
          <a:p>
            <a:r>
              <a:rPr lang="en-GB" sz="1400" dirty="0"/>
              <a:t>Mae </a:t>
            </a:r>
            <a:r>
              <a:rPr lang="en-GB" sz="1400" dirty="0" err="1"/>
              <a:t>Sustrans</a:t>
            </a:r>
            <a:r>
              <a:rPr lang="en-GB" sz="1400" dirty="0"/>
              <a:t> </a:t>
            </a:r>
            <a:r>
              <a:rPr lang="en-GB" sz="1400" dirty="0" err="1"/>
              <a:t>yn</a:t>
            </a:r>
            <a:r>
              <a:rPr lang="en-GB" sz="1400" dirty="0"/>
              <a:t> </a:t>
            </a:r>
            <a:r>
              <a:rPr lang="en-GB" sz="1400" dirty="0" err="1"/>
              <a:t>elusen</a:t>
            </a:r>
            <a:r>
              <a:rPr lang="en-GB" sz="1400" dirty="0"/>
              <a:t> </a:t>
            </a:r>
            <a:r>
              <a:rPr lang="en-GB" sz="1400" dirty="0" err="1"/>
              <a:t>gofrestredig</a:t>
            </a:r>
            <a:r>
              <a:rPr lang="en-GB" sz="1400" dirty="0"/>
              <a:t> </a:t>
            </a:r>
            <a:r>
              <a:rPr lang="en-GB" sz="1400" dirty="0" err="1"/>
              <a:t>rhif</a:t>
            </a:r>
            <a:r>
              <a:rPr lang="en-GB" sz="1400" dirty="0"/>
              <a:t>. 326550 (</a:t>
            </a:r>
            <a:r>
              <a:rPr lang="en-GB" sz="1400" dirty="0" err="1"/>
              <a:t>Cymru</a:t>
            </a:r>
            <a:r>
              <a:rPr lang="en-GB" sz="1400" dirty="0"/>
              <a:t> a </a:t>
            </a:r>
            <a:r>
              <a:rPr lang="en-GB" sz="1400" dirty="0" err="1"/>
              <a:t>Lloegr</a:t>
            </a:r>
            <a:r>
              <a:rPr lang="en-GB" sz="1400" dirty="0"/>
              <a:t>) SC039263 (</a:t>
            </a:r>
            <a:r>
              <a:rPr lang="en-GB" sz="1400" dirty="0" err="1"/>
              <a:t>Yr</a:t>
            </a:r>
            <a:r>
              <a:rPr lang="en-GB" sz="1400" dirty="0"/>
              <a:t> Alban). © </a:t>
            </a:r>
            <a:r>
              <a:rPr lang="en-GB" sz="1400" dirty="0" err="1"/>
              <a:t>Sustrans</a:t>
            </a:r>
            <a:r>
              <a:rPr lang="en-GB" sz="1400" dirty="0"/>
              <a:t> </a:t>
            </a:r>
            <a:r>
              <a:rPr lang="en-GB" sz="1400" dirty="0" err="1"/>
              <a:t>Ionawr</a:t>
            </a:r>
            <a:r>
              <a:rPr lang="en-GB" sz="1400" dirty="0"/>
              <a:t> 2021 </a:t>
            </a:r>
          </a:p>
        </p:txBody>
      </p:sp>
      <p:pic>
        <p:nvPicPr>
          <p:cNvPr id="3" name="Picture 2" descr="Text&#10;&#10;Description automatically generated">
            <a:extLst>
              <a:ext uri="{FF2B5EF4-FFF2-40B4-BE49-F238E27FC236}">
                <a16:creationId xmlns:a16="http://schemas.microsoft.com/office/drawing/2014/main" id="{E68F850D-50FB-9D9E-A6D9-5E982B2755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003798"/>
            <a:ext cx="5049633" cy="2465537"/>
          </a:xfrm>
          <a:prstGeom prst="rect">
            <a:avLst/>
          </a:prstGeom>
        </p:spPr>
      </p:pic>
    </p:spTree>
    <p:extLst>
      <p:ext uri="{BB962C8B-B14F-4D97-AF65-F5344CB8AC3E}">
        <p14:creationId xmlns:p14="http://schemas.microsoft.com/office/powerpoint/2010/main" val="56254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6444296" cy="738204"/>
          </a:xfrm>
        </p:spPr>
        <p:txBody>
          <a:bodyPr/>
          <a:lstStyle/>
          <a:p>
            <a:r>
              <a:rPr lang="cy-GB" sz="2800" dirty="0">
                <a:solidFill>
                  <a:schemeClr val="accent3"/>
                </a:solidFill>
              </a:rPr>
              <a:t>Beth yw'r gwahaniaeth rhwng tywydd a hinsawdd?</a:t>
            </a:r>
            <a:endParaRPr lang="en-GB" sz="2800" dirty="0">
              <a:solidFill>
                <a:schemeClr val="accent3"/>
              </a:solidFill>
            </a:endParaRPr>
          </a:p>
        </p:txBody>
      </p:sp>
      <p:pic>
        <p:nvPicPr>
          <p:cNvPr id="5" name="Google Shape;61;p14"/>
          <p:cNvPicPr preferRelativeResize="0"/>
          <p:nvPr/>
        </p:nvPicPr>
        <p:blipFill>
          <a:blip r:embed="rId3">
            <a:alphaModFix/>
          </a:blip>
          <a:stretch>
            <a:fillRect/>
          </a:stretch>
        </p:blipFill>
        <p:spPr>
          <a:xfrm>
            <a:off x="971600" y="1901182"/>
            <a:ext cx="4320480" cy="2448295"/>
          </a:xfrm>
          <a:prstGeom prst="rect">
            <a:avLst/>
          </a:prstGeom>
          <a:noFill/>
          <a:ln>
            <a:noFill/>
          </a:ln>
        </p:spPr>
      </p:pic>
      <p:pic>
        <p:nvPicPr>
          <p:cNvPr id="6" name="Google Shape;62;p14"/>
          <p:cNvPicPr preferRelativeResize="0"/>
          <p:nvPr/>
        </p:nvPicPr>
        <p:blipFill rotWithShape="1">
          <a:blip r:embed="rId4">
            <a:alphaModFix/>
          </a:blip>
          <a:srcRect l="36312" t="3081" r="13724"/>
          <a:stretch/>
        </p:blipFill>
        <p:spPr>
          <a:xfrm>
            <a:off x="5508104" y="1276679"/>
            <a:ext cx="2991198" cy="3174655"/>
          </a:xfrm>
          <a:prstGeom prst="rect">
            <a:avLst/>
          </a:prstGeom>
          <a:noFill/>
          <a:ln>
            <a:noFill/>
          </a:ln>
        </p:spPr>
      </p:pic>
      <p:pic>
        <p:nvPicPr>
          <p:cNvPr id="7" name="Picture 2"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5">
            <a:extLst>
              <a:ext uri="{28A0092B-C50C-407E-A947-70E740481C1C}">
                <a14:useLocalDpi xmlns:a14="http://schemas.microsoft.com/office/drawing/2010/main" val="0"/>
              </a:ext>
            </a:extLst>
          </a:blip>
          <a:srcRect l="55823" t="4871" r="6750" b="21268"/>
          <a:stretch/>
        </p:blipFill>
        <p:spPr bwMode="auto">
          <a:xfrm>
            <a:off x="1577789" y="3385898"/>
            <a:ext cx="2885921" cy="15846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5">
            <a:extLst>
              <a:ext uri="{28A0092B-C50C-407E-A947-70E740481C1C}">
                <a14:useLocalDpi xmlns:a14="http://schemas.microsoft.com/office/drawing/2010/main" val="0"/>
              </a:ext>
            </a:extLst>
          </a:blip>
          <a:srcRect l="4652" t="3728" r="55306" b="18252"/>
          <a:stretch/>
        </p:blipFill>
        <p:spPr bwMode="auto">
          <a:xfrm>
            <a:off x="5418397" y="3397448"/>
            <a:ext cx="2880569" cy="1561512"/>
          </a:xfrm>
          <a:prstGeom prst="rect">
            <a:avLst/>
          </a:prstGeom>
          <a:noFill/>
          <a:extLst>
            <a:ext uri="{909E8E84-426E-40DD-AFC4-6F175D3DCCD1}">
              <a14:hiddenFill xmlns:a14="http://schemas.microsoft.com/office/drawing/2010/main">
                <a:solidFill>
                  <a:srgbClr val="FFFFFF"/>
                </a:solidFill>
              </a14:hiddenFill>
            </a:ext>
          </a:extLst>
        </p:spPr>
      </p:pic>
      <p:pic>
        <p:nvPicPr>
          <p:cNvPr id="12" name="Google Shape;61;p14"/>
          <p:cNvPicPr preferRelativeResize="0"/>
          <p:nvPr/>
        </p:nvPicPr>
        <p:blipFill>
          <a:blip r:embed="rId3">
            <a:alphaModFix/>
          </a:blip>
          <a:stretch>
            <a:fillRect/>
          </a:stretch>
        </p:blipFill>
        <p:spPr>
          <a:xfrm>
            <a:off x="1331640" y="1563638"/>
            <a:ext cx="3151659" cy="1785957"/>
          </a:xfrm>
          <a:prstGeom prst="rect">
            <a:avLst/>
          </a:prstGeom>
          <a:noFill/>
          <a:ln>
            <a:noFill/>
          </a:ln>
        </p:spPr>
      </p:pic>
      <p:pic>
        <p:nvPicPr>
          <p:cNvPr id="13" name="Google Shape;62;p14"/>
          <p:cNvPicPr preferRelativeResize="0"/>
          <p:nvPr/>
        </p:nvPicPr>
        <p:blipFill rotWithShape="1">
          <a:blip r:embed="rId4">
            <a:alphaModFix/>
          </a:blip>
          <a:srcRect l="36312" t="3081" r="13724"/>
          <a:stretch/>
        </p:blipFill>
        <p:spPr>
          <a:xfrm>
            <a:off x="5724128" y="1059582"/>
            <a:ext cx="2071059" cy="2198082"/>
          </a:xfrm>
          <a:prstGeom prst="rect">
            <a:avLst/>
          </a:prstGeom>
          <a:noFill/>
          <a:ln>
            <a:noFill/>
          </a:ln>
        </p:spPr>
      </p:pic>
    </p:spTree>
    <p:extLst>
      <p:ext uri="{BB962C8B-B14F-4D97-AF65-F5344CB8AC3E}">
        <p14:creationId xmlns:p14="http://schemas.microsoft.com/office/powerpoint/2010/main" val="3588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91999" y="1275606"/>
            <a:ext cx="7416824" cy="1131735"/>
          </a:xfrm>
        </p:spPr>
        <p:txBody>
          <a:bodyPr/>
          <a:lstStyle/>
          <a:p>
            <a:r>
              <a:rPr lang="cy-GB" dirty="0"/>
              <a:t>Beth yw newid hinsawdd?</a:t>
            </a:r>
            <a:endParaRPr lang="en-GB" dirty="0"/>
          </a:p>
        </p:txBody>
      </p:sp>
      <p:sp>
        <p:nvSpPr>
          <p:cNvPr id="4" name="Text Placeholder 3"/>
          <p:cNvSpPr>
            <a:spLocks noGrp="1"/>
          </p:cNvSpPr>
          <p:nvPr>
            <p:ph type="body" sz="quarter" idx="10"/>
          </p:nvPr>
        </p:nvSpPr>
        <p:spPr/>
        <p:txBody>
          <a:bodyPr/>
          <a:lstStyle/>
          <a:p>
            <a:r>
              <a:rPr lang="cy-GB" dirty="0"/>
              <a:t>Gweithiwch mewn parau i ysgrifennu diffiniad o newid hinsawdd</a:t>
            </a:r>
            <a:endParaRPr lang="en-GB" dirty="0"/>
          </a:p>
        </p:txBody>
      </p:sp>
    </p:spTree>
    <p:extLst>
      <p:ext uri="{BB962C8B-B14F-4D97-AF65-F5344CB8AC3E}">
        <p14:creationId xmlns:p14="http://schemas.microsoft.com/office/powerpoint/2010/main" val="221807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75;p16">
            <a:hlinkClick r:id="rId3"/>
          </p:cNvPr>
          <p:cNvPicPr preferRelativeResize="0"/>
          <p:nvPr/>
        </p:nvPicPr>
        <p:blipFill>
          <a:blip r:embed="rId4">
            <a:alphaModFix/>
          </a:blip>
          <a:stretch>
            <a:fillRect/>
          </a:stretch>
        </p:blipFill>
        <p:spPr>
          <a:xfrm>
            <a:off x="1835696" y="1059582"/>
            <a:ext cx="6021687" cy="3416399"/>
          </a:xfrm>
          <a:prstGeom prst="rect">
            <a:avLst/>
          </a:prstGeom>
          <a:noFill/>
          <a:ln>
            <a:noFill/>
          </a:ln>
        </p:spPr>
      </p:pic>
    </p:spTree>
    <p:extLst>
      <p:ext uri="{BB962C8B-B14F-4D97-AF65-F5344CB8AC3E}">
        <p14:creationId xmlns:p14="http://schemas.microsoft.com/office/powerpoint/2010/main" val="394810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pic>
        <p:nvPicPr>
          <p:cNvPr id="4" name="Google Shape;80;p17"/>
          <p:cNvPicPr preferRelativeResize="0"/>
          <p:nvPr/>
        </p:nvPicPr>
        <p:blipFill>
          <a:blip r:embed="rId3">
            <a:alphaModFix/>
          </a:blip>
          <a:stretch>
            <a:fillRect/>
          </a:stretch>
        </p:blipFill>
        <p:spPr>
          <a:xfrm>
            <a:off x="0" y="0"/>
            <a:ext cx="9168611" cy="5143500"/>
          </a:xfrm>
          <a:prstGeom prst="rect">
            <a:avLst/>
          </a:prstGeom>
          <a:noFill/>
          <a:ln>
            <a:noFill/>
          </a:ln>
        </p:spPr>
      </p:pic>
      <p:sp>
        <p:nvSpPr>
          <p:cNvPr id="5" name="Rectangle 4"/>
          <p:cNvSpPr/>
          <p:nvPr/>
        </p:nvSpPr>
        <p:spPr>
          <a:xfrm>
            <a:off x="611561" y="771549"/>
            <a:ext cx="626469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043796" y="771550"/>
            <a:ext cx="5616435" cy="646331"/>
          </a:xfrm>
          <a:prstGeom prst="rect">
            <a:avLst/>
          </a:prstGeom>
        </p:spPr>
        <p:txBody>
          <a:bodyPr wrap="square">
            <a:spAutoFit/>
          </a:bodyPr>
          <a:lstStyle/>
          <a:p>
            <a:r>
              <a:rPr lang="cy-GB" sz="1800" b="1" dirty="0">
                <a:solidFill>
                  <a:schemeClr val="bg1"/>
                </a:solidFill>
                <a:latin typeface="Arial" panose="020B0604020202020204" pitchFamily="34" charset="0"/>
                <a:ea typeface="Arial" panose="020B0604020202020204" pitchFamily="34" charset="0"/>
                <a:cs typeface="Times New Roman" panose="02020603050405020304" pitchFamily="18" charset="0"/>
              </a:rPr>
              <a:t>Mae tymereddau’r byd wedi codi dros 1.2 gradd Celsius</a:t>
            </a:r>
            <a:endParaRPr lang="en-GB" sz="1600" b="1" dirty="0">
              <a:solidFill>
                <a:schemeClr val="bg1"/>
              </a:solidFill>
            </a:endParaRPr>
          </a:p>
        </p:txBody>
      </p:sp>
    </p:spTree>
    <p:extLst>
      <p:ext uri="{BB962C8B-B14F-4D97-AF65-F5344CB8AC3E}">
        <p14:creationId xmlns:p14="http://schemas.microsoft.com/office/powerpoint/2010/main" val="1987379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GB"/>
          </a:p>
        </p:txBody>
      </p:sp>
      <p:pic>
        <p:nvPicPr>
          <p:cNvPr id="5" name="Google Shape;85;p18"/>
          <p:cNvPicPr preferRelativeResize="0"/>
          <p:nvPr/>
        </p:nvPicPr>
        <p:blipFill>
          <a:blip r:embed="rId3">
            <a:alphaModFix/>
          </a:blip>
          <a:stretch>
            <a:fillRect/>
          </a:stretch>
        </p:blipFill>
        <p:spPr>
          <a:xfrm>
            <a:off x="395536" y="-16128"/>
            <a:ext cx="8572500" cy="5143500"/>
          </a:xfrm>
          <a:prstGeom prst="rect">
            <a:avLst/>
          </a:prstGeom>
          <a:noFill/>
          <a:ln>
            <a:noFill/>
          </a:ln>
        </p:spPr>
      </p:pic>
    </p:spTree>
    <p:extLst>
      <p:ext uri="{BB962C8B-B14F-4D97-AF65-F5344CB8AC3E}">
        <p14:creationId xmlns:p14="http://schemas.microsoft.com/office/powerpoint/2010/main" val="238757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791998" y="1295998"/>
            <a:ext cx="7308393" cy="1131735"/>
          </a:xfrm>
        </p:spPr>
        <p:txBody>
          <a:bodyPr/>
          <a:lstStyle/>
          <a:p>
            <a:r>
              <a:rPr lang="cy-GB" dirty="0"/>
              <a:t>O ble y daw ein hallyriadau?</a:t>
            </a:r>
            <a:endParaRPr lang="en-GB" dirty="0"/>
          </a:p>
        </p:txBody>
      </p:sp>
      <p:sp>
        <p:nvSpPr>
          <p:cNvPr id="4" name="Text Placeholder 3"/>
          <p:cNvSpPr>
            <a:spLocks noGrp="1"/>
          </p:cNvSpPr>
          <p:nvPr>
            <p:ph type="body" sz="quarter" idx="10"/>
          </p:nvPr>
        </p:nvSpPr>
        <p:spPr/>
        <p:txBody>
          <a:bodyPr/>
          <a:lstStyle/>
          <a:p>
            <a:r>
              <a:rPr lang="cy-GB" dirty="0"/>
              <a:t>Crëwch fap meddwl i ddangos o ble y daw nwyon tŷ gwydr.</a:t>
            </a:r>
            <a:r>
              <a:rPr lang="en-GB" dirty="0"/>
              <a:t> </a:t>
            </a:r>
          </a:p>
        </p:txBody>
      </p:sp>
    </p:spTree>
    <p:extLst>
      <p:ext uri="{BB962C8B-B14F-4D97-AF65-F5344CB8AC3E}">
        <p14:creationId xmlns:p14="http://schemas.microsoft.com/office/powerpoint/2010/main" val="294733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8;p20"/>
          <p:cNvSpPr txBox="1"/>
          <p:nvPr/>
        </p:nvSpPr>
        <p:spPr>
          <a:xfrm>
            <a:off x="963068" y="1563638"/>
            <a:ext cx="208950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400" dirty="0"/>
              <a:t>Categories:</a:t>
            </a:r>
            <a:br>
              <a:rPr lang="en" sz="1400" dirty="0"/>
            </a:br>
            <a:endParaRPr sz="1400" dirty="0"/>
          </a:p>
          <a:p>
            <a:endParaRPr lang="en-GB" sz="1400" dirty="0"/>
          </a:p>
          <a:p>
            <a:pPr marL="285750" indent="-285750">
              <a:buFont typeface="Arial" panose="020B0604020202020204" pitchFamily="34" charset="0"/>
              <a:buChar char="•"/>
            </a:pPr>
            <a:r>
              <a:rPr lang="en-GB" sz="1400" dirty="0" err="1"/>
              <a:t>Adeiladau</a:t>
            </a:r>
            <a:r>
              <a:rPr lang="en-GB" sz="1400" dirty="0"/>
              <a:t> </a:t>
            </a:r>
          </a:p>
          <a:p>
            <a:pPr marL="285750" indent="-285750">
              <a:buFont typeface="Arial" panose="020B0604020202020204" pitchFamily="34" charset="0"/>
              <a:buChar char="•"/>
            </a:pPr>
            <a:r>
              <a:rPr lang="en-GB" sz="1400" dirty="0" err="1"/>
              <a:t>Amaeth</a:t>
            </a:r>
            <a:r>
              <a:rPr lang="en-GB" sz="1400" dirty="0"/>
              <a:t> </a:t>
            </a:r>
          </a:p>
          <a:p>
            <a:pPr marL="285750" indent="-285750" fontAlgn="base">
              <a:buFont typeface="Arial" panose="020B0604020202020204" pitchFamily="34" charset="0"/>
              <a:buChar char="•"/>
            </a:pPr>
            <a:r>
              <a:rPr lang="cy-GB" sz="1400" dirty="0"/>
              <a:t>Tanwydd byncer</a:t>
            </a:r>
            <a:endParaRPr lang="en-GB" sz="1400" dirty="0"/>
          </a:p>
          <a:p>
            <a:pPr marL="285750" indent="-285750" fontAlgn="base">
              <a:buFont typeface="Arial" panose="020B0604020202020204" pitchFamily="34" charset="0"/>
              <a:buChar char="•"/>
            </a:pPr>
            <a:r>
              <a:rPr lang="cy-GB" sz="1400" dirty="0"/>
              <a:t>Trydan a Gwres</a:t>
            </a:r>
            <a:endParaRPr lang="en-GB" sz="1400" dirty="0"/>
          </a:p>
          <a:p>
            <a:pPr marL="285750" indent="-285750">
              <a:buFont typeface="Arial" panose="020B0604020202020204" pitchFamily="34" charset="0"/>
              <a:buChar char="•"/>
            </a:pPr>
            <a:r>
              <a:rPr lang="cy-GB" sz="1400" dirty="0"/>
              <a:t> Hylosgi Tanwydd</a:t>
            </a:r>
            <a:endParaRPr lang="en-GB" sz="1400" dirty="0"/>
          </a:p>
          <a:p>
            <a:pPr marL="285750" indent="-285750">
              <a:buFont typeface="Arial" panose="020B0604020202020204" pitchFamily="34" charset="0"/>
              <a:buChar char="•"/>
            </a:pPr>
            <a:r>
              <a:rPr lang="cy-GB" sz="1400" dirty="0"/>
              <a:t>Diwydiant</a:t>
            </a:r>
            <a:endParaRPr lang="en-GB" sz="1400" dirty="0"/>
          </a:p>
          <a:p>
            <a:pPr marL="285750" indent="-285750">
              <a:buFont typeface="Arial" panose="020B0604020202020204" pitchFamily="34" charset="0"/>
              <a:buChar char="•"/>
            </a:pPr>
            <a:r>
              <a:rPr lang="cy-GB" sz="1400" dirty="0"/>
              <a:t>Gweithgynhyrchu</a:t>
            </a:r>
            <a:endParaRPr lang="en-GB" sz="1400" dirty="0"/>
          </a:p>
          <a:p>
            <a:pPr marL="285750" indent="-285750">
              <a:buFont typeface="Arial" panose="020B0604020202020204" pitchFamily="34" charset="0"/>
              <a:buChar char="•"/>
            </a:pPr>
            <a:r>
              <a:rPr lang="cy-GB" sz="1400" dirty="0"/>
              <a:t>Trafnidiaeth</a:t>
            </a:r>
            <a:endParaRPr lang="en-GB" sz="1400" dirty="0"/>
          </a:p>
          <a:p>
            <a:pPr marL="285750" indent="-285750">
              <a:buFont typeface="Arial" panose="020B0604020202020204" pitchFamily="34" charset="0"/>
              <a:buChar char="•"/>
            </a:pPr>
            <a:r>
              <a:rPr lang="cy-GB" sz="1400" dirty="0"/>
              <a:t>Gwastraff</a:t>
            </a:r>
            <a:endParaRPr lang="en-GB" sz="1400" dirty="0"/>
          </a:p>
        </p:txBody>
      </p:sp>
      <p:sp>
        <p:nvSpPr>
          <p:cNvPr id="7" name="Text Placeholder 3"/>
          <p:cNvSpPr>
            <a:spLocks noGrp="1"/>
          </p:cNvSpPr>
          <p:nvPr>
            <p:ph type="body" sz="quarter" idx="10"/>
          </p:nvPr>
        </p:nvSpPr>
        <p:spPr>
          <a:xfrm>
            <a:off x="792000" y="557795"/>
            <a:ext cx="6516304" cy="396000"/>
          </a:xfrm>
        </p:spPr>
        <p:txBody>
          <a:bodyPr/>
          <a:lstStyle/>
          <a:p>
            <a:r>
              <a:rPr lang="cy-GB" sz="2800" dirty="0">
                <a:solidFill>
                  <a:schemeClr val="accent3"/>
                </a:solidFill>
              </a:rPr>
              <a:t>O ble y daw allyriadau'r </a:t>
            </a:r>
            <a:r>
              <a:rPr lang="cy-GB" sz="2800" dirty="0"/>
              <a:t>DU?</a:t>
            </a:r>
            <a:endParaRPr lang="en-GB" sz="2800" dirty="0">
              <a:solidFill>
                <a:schemeClr val="accent3"/>
              </a:solidFill>
            </a:endParaRPr>
          </a:p>
        </p:txBody>
      </p:sp>
      <p:graphicFrame>
        <p:nvGraphicFramePr>
          <p:cNvPr id="8" name="Chart 7"/>
          <p:cNvGraphicFramePr>
            <a:graphicFrameLocks/>
          </p:cNvGraphicFramePr>
          <p:nvPr>
            <p:extLst>
              <p:ext uri="{D42A27DB-BD31-4B8C-83A1-F6EECF244321}">
                <p14:modId xmlns:p14="http://schemas.microsoft.com/office/powerpoint/2010/main" val="2074135657"/>
              </p:ext>
            </p:extLst>
          </p:nvPr>
        </p:nvGraphicFramePr>
        <p:xfrm>
          <a:off x="2987825" y="812707"/>
          <a:ext cx="6146254" cy="4488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47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1149730" y="186031"/>
            <a:ext cx="6804336" cy="396000"/>
          </a:xfrm>
        </p:spPr>
        <p:txBody>
          <a:bodyPr/>
          <a:lstStyle/>
          <a:p>
            <a:r>
              <a:rPr lang="cy-GB" sz="2800" dirty="0">
                <a:solidFill>
                  <a:schemeClr val="accent3"/>
                </a:solidFill>
              </a:rPr>
              <a:t>O ble y daw allyriadau'r </a:t>
            </a:r>
            <a:r>
              <a:rPr lang="cy-GB" sz="2800" dirty="0"/>
              <a:t>DU?</a:t>
            </a:r>
            <a:endParaRPr lang="en-GB" sz="2800" dirty="0">
              <a:solidFill>
                <a:schemeClr val="accent3"/>
              </a:solidFill>
            </a:endParaRPr>
          </a:p>
        </p:txBody>
      </p:sp>
      <p:graphicFrame>
        <p:nvGraphicFramePr>
          <p:cNvPr id="9" name="Chart 8"/>
          <p:cNvGraphicFramePr>
            <a:graphicFrameLocks/>
          </p:cNvGraphicFramePr>
          <p:nvPr>
            <p:extLst>
              <p:ext uri="{D42A27DB-BD31-4B8C-83A1-F6EECF244321}">
                <p14:modId xmlns:p14="http://schemas.microsoft.com/office/powerpoint/2010/main" val="500472576"/>
              </p:ext>
            </p:extLst>
          </p:nvPr>
        </p:nvGraphicFramePr>
        <p:xfrm>
          <a:off x="1971605" y="953795"/>
          <a:ext cx="5736468" cy="418970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347895" y="3673282"/>
            <a:ext cx="1080120" cy="470000"/>
          </a:xfrm>
          <a:prstGeom prst="rect">
            <a:avLst/>
          </a:prstGeom>
          <a:noFill/>
        </p:spPr>
        <p:txBody>
          <a:bodyPr wrap="square" rtlCol="0">
            <a:spAutoFit/>
          </a:bodyPr>
          <a:lstStyle/>
          <a:p>
            <a:r>
              <a:rPr lang="cy-GB" dirty="0"/>
              <a:t>Amaeth, 10%</a:t>
            </a:r>
            <a:endParaRPr lang="en-GB" dirty="0"/>
          </a:p>
        </p:txBody>
      </p:sp>
      <p:sp>
        <p:nvSpPr>
          <p:cNvPr id="3" name="TextBox 2"/>
          <p:cNvSpPr txBox="1"/>
          <p:nvPr/>
        </p:nvSpPr>
        <p:spPr>
          <a:xfrm>
            <a:off x="3420292" y="4673500"/>
            <a:ext cx="1547752" cy="470000"/>
          </a:xfrm>
          <a:prstGeom prst="rect">
            <a:avLst/>
          </a:prstGeom>
          <a:noFill/>
        </p:spPr>
        <p:txBody>
          <a:bodyPr wrap="square" rtlCol="0">
            <a:spAutoFit/>
          </a:bodyPr>
          <a:lstStyle/>
          <a:p>
            <a:r>
              <a:rPr lang="cy-GB" dirty="0"/>
              <a:t>Adeiladau, 17%</a:t>
            </a:r>
            <a:endParaRPr lang="en-GB" dirty="0"/>
          </a:p>
          <a:p>
            <a:endParaRPr lang="en-GB" dirty="0"/>
          </a:p>
        </p:txBody>
      </p:sp>
      <p:sp>
        <p:nvSpPr>
          <p:cNvPr id="4" name="TextBox 3"/>
          <p:cNvSpPr txBox="1"/>
          <p:nvPr/>
        </p:nvSpPr>
        <p:spPr>
          <a:xfrm>
            <a:off x="2195736" y="2484230"/>
            <a:ext cx="1043696" cy="658835"/>
          </a:xfrm>
          <a:prstGeom prst="rect">
            <a:avLst/>
          </a:prstGeom>
          <a:noFill/>
        </p:spPr>
        <p:txBody>
          <a:bodyPr wrap="square" rtlCol="0">
            <a:spAutoFit/>
          </a:bodyPr>
          <a:lstStyle/>
          <a:p>
            <a:r>
              <a:rPr lang="cy-GB" dirty="0"/>
              <a:t>Tanwydd byncer, 8%</a:t>
            </a:r>
            <a:endParaRPr lang="en-GB" dirty="0"/>
          </a:p>
          <a:p>
            <a:endParaRPr lang="en-GB" dirty="0"/>
          </a:p>
        </p:txBody>
      </p:sp>
      <p:sp>
        <p:nvSpPr>
          <p:cNvPr id="6" name="TextBox 5"/>
          <p:cNvSpPr txBox="1"/>
          <p:nvPr/>
        </p:nvSpPr>
        <p:spPr>
          <a:xfrm>
            <a:off x="6304994" y="1607993"/>
            <a:ext cx="1291342" cy="658835"/>
          </a:xfrm>
          <a:prstGeom prst="rect">
            <a:avLst/>
          </a:prstGeom>
          <a:noFill/>
        </p:spPr>
        <p:txBody>
          <a:bodyPr wrap="square" rtlCol="0">
            <a:spAutoFit/>
          </a:bodyPr>
          <a:lstStyle/>
          <a:p>
            <a:r>
              <a:rPr lang="cy-GB" dirty="0"/>
              <a:t>Trydan a Gwres, 24%</a:t>
            </a:r>
            <a:endParaRPr lang="en-GB" dirty="0"/>
          </a:p>
          <a:p>
            <a:endParaRPr lang="en-GB" dirty="0"/>
          </a:p>
        </p:txBody>
      </p:sp>
      <p:sp>
        <p:nvSpPr>
          <p:cNvPr id="7" name="TextBox 6"/>
          <p:cNvSpPr txBox="1"/>
          <p:nvPr/>
        </p:nvSpPr>
        <p:spPr>
          <a:xfrm rot="825007">
            <a:off x="1799692" y="1755536"/>
            <a:ext cx="1835784" cy="470000"/>
          </a:xfrm>
          <a:prstGeom prst="rect">
            <a:avLst/>
          </a:prstGeom>
          <a:noFill/>
        </p:spPr>
        <p:txBody>
          <a:bodyPr wrap="square" rtlCol="0">
            <a:spAutoFit/>
          </a:bodyPr>
          <a:lstStyle/>
          <a:p>
            <a:r>
              <a:rPr lang="cy-GB" dirty="0"/>
              <a:t>Gweithgynhyrchu, 7%</a:t>
            </a:r>
            <a:endParaRPr lang="en-GB" dirty="0"/>
          </a:p>
          <a:p>
            <a:endParaRPr lang="en-GB" dirty="0"/>
          </a:p>
        </p:txBody>
      </p:sp>
      <p:sp>
        <p:nvSpPr>
          <p:cNvPr id="8" name="TextBox 7"/>
          <p:cNvSpPr txBox="1"/>
          <p:nvPr/>
        </p:nvSpPr>
        <p:spPr>
          <a:xfrm rot="1408332">
            <a:off x="2811449" y="1254668"/>
            <a:ext cx="1217684" cy="470000"/>
          </a:xfrm>
          <a:prstGeom prst="rect">
            <a:avLst/>
          </a:prstGeom>
          <a:noFill/>
        </p:spPr>
        <p:txBody>
          <a:bodyPr wrap="square" rtlCol="0">
            <a:spAutoFit/>
          </a:bodyPr>
          <a:lstStyle/>
          <a:p>
            <a:r>
              <a:rPr lang="cy-GB" dirty="0"/>
              <a:t>Diwydiant, 4%</a:t>
            </a:r>
            <a:endParaRPr lang="en-GB" dirty="0"/>
          </a:p>
          <a:p>
            <a:endParaRPr lang="en-GB" dirty="0"/>
          </a:p>
        </p:txBody>
      </p:sp>
      <p:sp>
        <p:nvSpPr>
          <p:cNvPr id="10" name="TextBox 9"/>
          <p:cNvSpPr txBox="1"/>
          <p:nvPr/>
        </p:nvSpPr>
        <p:spPr>
          <a:xfrm rot="1795128">
            <a:off x="3307887" y="1026224"/>
            <a:ext cx="1278352" cy="470000"/>
          </a:xfrm>
          <a:prstGeom prst="rect">
            <a:avLst/>
          </a:prstGeom>
          <a:noFill/>
        </p:spPr>
        <p:txBody>
          <a:bodyPr wrap="square" rtlCol="0">
            <a:spAutoFit/>
          </a:bodyPr>
          <a:lstStyle/>
          <a:p>
            <a:r>
              <a:rPr lang="cy-GB" dirty="0"/>
              <a:t>Gwastraff,4%</a:t>
            </a:r>
            <a:endParaRPr lang="en-GB" dirty="0"/>
          </a:p>
          <a:p>
            <a:endParaRPr lang="en-GB" dirty="0"/>
          </a:p>
        </p:txBody>
      </p:sp>
      <p:sp>
        <p:nvSpPr>
          <p:cNvPr id="11" name="TextBox 10"/>
          <p:cNvSpPr txBox="1"/>
          <p:nvPr/>
        </p:nvSpPr>
        <p:spPr>
          <a:xfrm>
            <a:off x="4174277" y="797088"/>
            <a:ext cx="2130717" cy="658835"/>
          </a:xfrm>
          <a:prstGeom prst="rect">
            <a:avLst/>
          </a:prstGeom>
          <a:noFill/>
        </p:spPr>
        <p:txBody>
          <a:bodyPr wrap="square" rtlCol="0">
            <a:spAutoFit/>
          </a:bodyPr>
          <a:lstStyle/>
          <a:p>
            <a:r>
              <a:rPr lang="cy-GB" dirty="0"/>
              <a:t>Hylosgi</a:t>
            </a:r>
            <a:br>
              <a:rPr lang="cy-GB" dirty="0"/>
            </a:br>
            <a:r>
              <a:rPr lang="cy-GB" dirty="0"/>
              <a:t> Tanwydd, 3%</a:t>
            </a:r>
            <a:endParaRPr lang="en-GB" dirty="0"/>
          </a:p>
          <a:p>
            <a:endParaRPr lang="en-GB" dirty="0"/>
          </a:p>
        </p:txBody>
      </p:sp>
    </p:spTree>
    <p:extLst>
      <p:ext uri="{BB962C8B-B14F-4D97-AF65-F5344CB8AC3E}">
        <p14:creationId xmlns:p14="http://schemas.microsoft.com/office/powerpoint/2010/main" val="3693421181"/>
      </p:ext>
    </p:extLst>
  </p:cSld>
  <p:clrMapOvr>
    <a:masterClrMapping/>
  </p:clrMapOvr>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797</TotalTime>
  <Words>1161</Words>
  <Application>Microsoft Office PowerPoint</Application>
  <PresentationFormat>On-screen Show (16:9)</PresentationFormat>
  <Paragraphs>148</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Arial Regular</vt:lpstr>
      <vt:lpstr>Calibri</vt:lpstr>
      <vt:lpstr>Wingdings</vt:lpstr>
      <vt:lpstr>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Warburton</dc:creator>
  <cp:lastModifiedBy>Meg Elworthy</cp:lastModifiedBy>
  <cp:revision>34</cp:revision>
  <dcterms:created xsi:type="dcterms:W3CDTF">2021-06-30T11:05:05Z</dcterms:created>
  <dcterms:modified xsi:type="dcterms:W3CDTF">2022-08-25T06:41:19Z</dcterms:modified>
</cp:coreProperties>
</file>