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262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68909" autoAdjust="0"/>
  </p:normalViewPr>
  <p:slideViewPr>
    <p:cSldViewPr>
      <p:cViewPr varScale="1">
        <p:scale>
          <a:sx n="71" d="100"/>
          <a:sy n="71" d="100"/>
        </p:scale>
        <p:origin x="60" y="594"/>
      </p:cViewPr>
      <p:guideLst>
        <p:guide orient="horz" pos="1470"/>
        <p:guide pos="49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Anogwch eich disgyblion i feddwl tybed a fuasent yn gallu beicio neu sgwtera i’r ysgol yn ystod Wythnos Seiclo i’r Ysgol.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Anogwch ddisgyblion i ddweud wrth eu rhieni neu eu gwarcheidwaid am Wythnos Seiclo i'r Ysgol fel y gallan nhw deithio'n llesol i'r ysgol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9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Gallwch ddangos Gwiriad-M https://www.youtube.com/watch?v=4qtx60bcNk0 a Gwiriad-L https://www.youtube.com/watch?v=hwQL_iorrAg Sustrans i’r disgyblion. 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8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Anogwch ddisgyblion i fynd ar daith ddiogel i'r ysgol. Gall hyn olygu eu bod yn dewis ffordd sydd â llai o draffig neu un gyda lonydd beicio.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9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Dywedwch wrth ddisgyblion am bwysigrwydd gwisgo helmed wrth feicio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Hefyd, anogwch ddisgyblion i feicio yng nghwmni eu ffrindiau yn ystod Wythnos Seiclo i'r Ysgol. Gallant gyfarfod ar y ffordd i'r ysgol neu pan fyddant yn cyrraedd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9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Gall rhieni a gwarcheidwaid ymuno. Gwnewch yn siŵr eich bod yn anfon y poster neu'r e-daflen atynt i annog teuluoedd i gymryd rhan yn Wythnos Seiclo i'r Ysgol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5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Defnyddiwch y canllaw cynhwysiant i helpu plant a theuluoedd i ddileu'r rhwystrau rhag cymryd rhan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7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7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Body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Key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3D14748-1D12-1F0D-9E7D-5D1BA4BC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>
            <a:fillRect/>
          </a:stretch>
        </p:blipFill>
        <p:spPr>
          <a:xfrm>
            <a:off x="4824512" y="-38250"/>
            <a:ext cx="4392000" cy="522000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B27F500-1543-6CFE-D58C-F715E93B9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775" y="2555604"/>
            <a:ext cx="3634979" cy="1595085"/>
          </a:xfrm>
        </p:spPr>
        <p:txBody>
          <a:bodyPr/>
          <a:lstStyle/>
          <a:p>
            <a:pPr algn="ctr" eaLnBrk="1" hangingPunct="1"/>
            <a:r>
              <a:rPr lang="en-GB" altLang="en-US" sz="3600" b="1" dirty="0">
                <a:ea typeface="ＭＳ Ｐゴシック" panose="020B0600070205080204" pitchFamily="34" charset="-128"/>
              </a:rPr>
              <a:t>[</a:t>
            </a:r>
            <a:r>
              <a:rPr lang="cy-GB" sz="2600" b="1" dirty="0"/>
              <a:t>Enw'r ysgol</a:t>
            </a:r>
            <a:r>
              <a:rPr lang="en-GB" altLang="en-US" sz="2600" b="1" dirty="0">
                <a:ea typeface="ＭＳ Ｐゴシック" panose="020B0600070205080204" pitchFamily="34" charset="-128"/>
              </a:rPr>
              <a:t>]</a:t>
            </a:r>
          </a:p>
          <a:p>
            <a:pPr algn="ctr" eaLnBrk="1" hangingPunct="1"/>
            <a:endParaRPr lang="en-GB" altLang="en-US" sz="2600" b="1" dirty="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cy-GB" sz="2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yn cymryd rhan yn Wythnos </a:t>
            </a:r>
            <a:r>
              <a:rPr lang="cy-GB" sz="2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Seiclo</a:t>
            </a:r>
            <a:r>
              <a:rPr lang="cy-GB" sz="2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i’r Ysgol</a:t>
            </a:r>
            <a:endParaRPr lang="en-GB" altLang="en-US" sz="26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D0B100A-9386-203C-D46F-041A8E7BB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577"/>
            <a:ext cx="4716016" cy="2302645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B7034F5-85DB-8903-615C-1C83E2535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39" y="4372612"/>
            <a:ext cx="623900" cy="7486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E51E70-0D2D-D385-6C07-34110C3C37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56448"/>
            <a:ext cx="1016720" cy="5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9712" y="45422"/>
            <a:ext cx="6642736" cy="588160"/>
          </a:xfrm>
        </p:spPr>
        <p:txBody>
          <a:bodyPr/>
          <a:lstStyle/>
          <a:p>
            <a:r>
              <a:rPr lang="cy-GB" dirty="0">
                <a:ea typeface="Pacifico" panose="02000000000000000000" pitchFamily="2" charset="0"/>
                <a:cs typeface="Tahoma" panose="020B0604030504040204" pitchFamily="34" charset="0"/>
              </a:rPr>
              <a:t>Anogwch eich teulu i ymuno</a:t>
            </a:r>
            <a:endParaRPr lang="en-GB" dirty="0">
              <a:ea typeface="Pacific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27A0F-2274-97F3-6745-DF0E430E4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31130"/>
            <a:ext cx="5975803" cy="39838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8C9AD8-1505-7B1E-7F03-5390D5D593FE}"/>
              </a:ext>
            </a:extLst>
          </p:cNvPr>
          <p:cNvSpPr/>
          <p:nvPr/>
        </p:nvSpPr>
        <p:spPr>
          <a:xfrm>
            <a:off x="5508104" y="470482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+mn-lt"/>
              </a:rPr>
              <a:t>©</a:t>
            </a:r>
            <a:r>
              <a:rPr lang="en-GB" sz="800" dirty="0">
                <a:latin typeface="+mn-lt"/>
              </a:rPr>
              <a:t>2020, Chris Foster,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2575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1261" y="63119"/>
            <a:ext cx="6642736" cy="588160"/>
          </a:xfrm>
        </p:spPr>
        <p:txBody>
          <a:bodyPr/>
          <a:lstStyle/>
          <a:p>
            <a:r>
              <a:rPr lang="cy-GB" dirty="0">
                <a:ea typeface="Pacifico" panose="02000000000000000000" pitchFamily="2" charset="0"/>
                <a:cs typeface="Tahoma" panose="020B0604030504040204" pitchFamily="34" charset="0"/>
              </a:rPr>
              <a:t>Holwch athro os ydych chi'n ansicr</a:t>
            </a:r>
            <a:endParaRPr lang="en-GB" dirty="0">
              <a:ea typeface="Pacific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A3667-AF84-7DA6-9913-89D93E5AC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18247"/>
            <a:ext cx="5760640" cy="3833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EA8CD-9DC4-EB02-804E-864A14D075BF}"/>
              </a:ext>
            </a:extLst>
          </p:cNvPr>
          <p:cNvSpPr txBox="1"/>
          <p:nvPr/>
        </p:nvSpPr>
        <p:spPr>
          <a:xfrm>
            <a:off x="5356465" y="4602978"/>
            <a:ext cx="46237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©2019, Paul Tanner,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421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1" y="698879"/>
            <a:ext cx="3600400" cy="1636911"/>
          </a:xfrm>
        </p:spPr>
        <p:txBody>
          <a:bodyPr/>
          <a:lstStyle/>
          <a:p>
            <a:r>
              <a:rPr lang="cy-GB" sz="2800" dirty="0">
                <a:ea typeface="Pacifico" panose="02000000000000000000" pitchFamily="2" charset="0"/>
                <a:cs typeface="Tahoma" panose="020B0604030504040204" pitchFamily="34" charset="0"/>
              </a:rPr>
              <a:t>Mwynhewch y daith!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50AC4-BF80-3F2F-0ED5-13B468F5E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2" y="991916"/>
            <a:ext cx="3423689" cy="3877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91DE8-11CF-C6B5-E00D-8F1706934008}"/>
              </a:ext>
            </a:extLst>
          </p:cNvPr>
          <p:cNvSpPr/>
          <p:nvPr/>
        </p:nvSpPr>
        <p:spPr>
          <a:xfrm>
            <a:off x="5879744" y="486972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latin typeface="+mn-lt"/>
              </a:rPr>
              <a:t>©2021, </a:t>
            </a:r>
            <a:r>
              <a:rPr lang="en-GB" sz="800" dirty="0" err="1">
                <a:latin typeface="+mn-lt"/>
              </a:rPr>
              <a:t>Kois</a:t>
            </a:r>
            <a:r>
              <a:rPr lang="en-GB" sz="800" dirty="0">
                <a:latin typeface="+mn-lt"/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183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510" y="1521552"/>
            <a:ext cx="3563976" cy="2931513"/>
          </a:xfrm>
        </p:spPr>
        <p:txBody>
          <a:bodyPr/>
          <a:lstStyle/>
          <a:p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Cynhelir Wythnos Seiclo i’r Ysgol dros gyfnod o wythnos, pan fydd disgyblion, teuluoedd ac athrawon yn rhoi cynnig ar feicio neu sgwtera i’r ysgol</a:t>
            </a:r>
            <a:r>
              <a:rPr lang="en-GB" altLang="en-US" sz="1800" dirty="0"/>
              <a:t>.</a:t>
            </a:r>
          </a:p>
          <a:p>
            <a:endParaRPr lang="es-ES" dirty="0"/>
          </a:p>
          <a:p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Dewch inni weld faint o bobl y gallwn ni eu cael i feicio a sgwtera!</a:t>
            </a:r>
            <a:endParaRPr lang="es-E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510" y="573255"/>
            <a:ext cx="5616575" cy="396875"/>
          </a:xfrm>
        </p:spPr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Beth yw’r digwyddiad?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AE88E-9DD3-F7C3-19FB-6EBE44F3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21" y="1194824"/>
            <a:ext cx="4392488" cy="2925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B6188B-6F59-51E7-D4AF-7DE05F380794}"/>
              </a:ext>
            </a:extLst>
          </p:cNvPr>
          <p:cNvSpPr/>
          <p:nvPr/>
        </p:nvSpPr>
        <p:spPr>
          <a:xfrm>
            <a:off x="7020272" y="4120787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©2021, </a:t>
            </a:r>
            <a:r>
              <a:rPr lang="en-GB" sz="800" dirty="0" err="1">
                <a:latin typeface="+mn-lt"/>
              </a:rPr>
              <a:t>Kois</a:t>
            </a:r>
            <a:r>
              <a:rPr lang="en-GB" sz="800" dirty="0">
                <a:latin typeface="+mn-lt"/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185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3563976" cy="2931513"/>
          </a:xfrm>
        </p:spPr>
        <p:txBody>
          <a:bodyPr/>
          <a:lstStyle/>
          <a:p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 bod yn egnïol ar y ffordd i’r ysgol yn cynnig llawer o fanteision, yn cynnwys: </a:t>
            </a:r>
          </a:p>
          <a:p>
            <a:endParaRPr lang="cy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Teimlo’n fwy egnïol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Helpu’r amgylchedd drwy ddisodli siwrne yn y car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Gwella ansawdd yr aer yn lleol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Lleihau’r traffig o gwmpas yr ysgol</a:t>
            </a:r>
            <a:endParaRPr lang="es-E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611771"/>
            <a:ext cx="7632848" cy="347852"/>
          </a:xfrm>
        </p:spPr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Pam ddylwn i feicio neu sgwtera i’r ysgol?</a:t>
            </a:r>
            <a:endParaRPr lang="en-GB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0311F3EF-6149-179C-5C78-1F1C9B27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999"/>
            <a:ext cx="4377150" cy="2916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348C45-D65E-9FAE-B7D6-3712846A7F03}"/>
              </a:ext>
            </a:extLst>
          </p:cNvPr>
          <p:cNvSpPr/>
          <p:nvPr/>
        </p:nvSpPr>
        <p:spPr>
          <a:xfrm>
            <a:off x="7669762" y="4212359"/>
            <a:ext cx="13644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latin typeface="+mn-lt"/>
              </a:rPr>
              <a:t>© 2017, Jonathan </a:t>
            </a:r>
            <a:r>
              <a:rPr lang="en-GB" sz="800" dirty="0" err="1">
                <a:latin typeface="+mn-lt"/>
              </a:rPr>
              <a:t>Bewley</a:t>
            </a:r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41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944" y="133807"/>
            <a:ext cx="6718448" cy="668072"/>
          </a:xfrm>
        </p:spPr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Sut allaf i feicio neu sgwtera i’r ysgol?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E640E-D8AC-71E7-7A40-597F1CDF1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41" y="977609"/>
            <a:ext cx="5616576" cy="37304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89C8AA-B968-57A8-7D5F-EA49DCF207D3}"/>
              </a:ext>
            </a:extLst>
          </p:cNvPr>
          <p:cNvSpPr/>
          <p:nvPr/>
        </p:nvSpPr>
        <p:spPr>
          <a:xfrm>
            <a:off x="6287506" y="4668308"/>
            <a:ext cx="9557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</a:rPr>
              <a:t>©2015, Sustrans</a:t>
            </a:r>
          </a:p>
        </p:txBody>
      </p:sp>
    </p:spTree>
    <p:extLst>
      <p:ext uri="{BB962C8B-B14F-4D97-AF65-F5344CB8AC3E}">
        <p14:creationId xmlns:p14="http://schemas.microsoft.com/office/powerpoint/2010/main" val="362726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664" y="161405"/>
            <a:ext cx="6642736" cy="588160"/>
          </a:xfrm>
        </p:spPr>
        <p:txBody>
          <a:bodyPr/>
          <a:lstStyle/>
          <a:p>
            <a:r>
              <a:rPr lang="cy-GB" dirty="0">
                <a:ea typeface="Pacifico" panose="02000000000000000000" pitchFamily="2" charset="0"/>
                <a:cs typeface="Tahoma" panose="020B0604030504040204" pitchFamily="34" charset="0"/>
              </a:rPr>
              <a:t>Gofynnwch i riant neu warcheidwad</a:t>
            </a:r>
            <a:endParaRPr lang="en-GB" dirty="0">
              <a:ea typeface="Pacific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12568-224C-D765-AA7C-80E1C9F24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6103"/>
            <a:ext cx="5731893" cy="3821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8D2BE-9FD5-2C16-731D-B95E6BA97951}"/>
              </a:ext>
            </a:extLst>
          </p:cNvPr>
          <p:cNvSpPr txBox="1"/>
          <p:nvPr/>
        </p:nvSpPr>
        <p:spPr>
          <a:xfrm>
            <a:off x="5652120" y="4677807"/>
            <a:ext cx="2291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©2021, </a:t>
            </a:r>
            <a:r>
              <a:rPr lang="en-GB" sz="800" dirty="0" err="1">
                <a:latin typeface="+mn-lt"/>
              </a:rPr>
              <a:t>Kois</a:t>
            </a:r>
            <a:r>
              <a:rPr lang="en-GB" sz="800" dirty="0">
                <a:latin typeface="+mn-lt"/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060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0"/>
            <a:ext cx="7056784" cy="1169939"/>
          </a:xfrm>
        </p:spPr>
        <p:txBody>
          <a:bodyPr/>
          <a:lstStyle/>
          <a:p>
            <a:pPr algn="ctr"/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Gwiriwch fod eich beic neu sgwter yn ddiogel i’w reidio</a:t>
            </a:r>
            <a:endParaRPr lang="en-GB" dirty="0"/>
          </a:p>
        </p:txBody>
      </p:sp>
      <p:pic>
        <p:nvPicPr>
          <p:cNvPr id="5" name="Picture 4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9CC68817-9914-9B86-8490-7BE1666FB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39286"/>
            <a:ext cx="3311126" cy="33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752" y="190422"/>
            <a:ext cx="6642736" cy="588160"/>
          </a:xfrm>
        </p:spPr>
        <p:txBody>
          <a:bodyPr/>
          <a:lstStyle/>
          <a:p>
            <a:r>
              <a:rPr lang="cy-GB" dirty="0">
                <a:ea typeface="Pacifico" panose="02000000000000000000" pitchFamily="2" charset="0"/>
                <a:cs typeface="Tahoma" panose="020B0604030504040204" pitchFamily="34" charset="0"/>
              </a:rPr>
              <a:t>Dewiswch lwybr mwy diogel</a:t>
            </a:r>
            <a:endParaRPr lang="en-GB" dirty="0">
              <a:ea typeface="Pacifico" panose="02000000000000000000" pitchFamily="2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29737C61-1497-E011-7AA3-6C40296F7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23" y="913454"/>
            <a:ext cx="5438557" cy="3625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35BDD-8512-2072-E9FB-613BA031FADF}"/>
              </a:ext>
            </a:extLst>
          </p:cNvPr>
          <p:cNvSpPr/>
          <p:nvPr/>
        </p:nvSpPr>
        <p:spPr>
          <a:xfrm>
            <a:off x="5727804" y="4539158"/>
            <a:ext cx="13644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latin typeface="+mn-lt"/>
              </a:rPr>
              <a:t>© 2017, Jonathan </a:t>
            </a:r>
            <a:r>
              <a:rPr lang="en-GB" sz="800" dirty="0" err="1">
                <a:latin typeface="+mn-lt"/>
              </a:rPr>
              <a:t>Bewley</a:t>
            </a:r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83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784" y="4056"/>
            <a:ext cx="6642736" cy="588160"/>
          </a:xfrm>
        </p:spPr>
        <p:txBody>
          <a:bodyPr/>
          <a:lstStyle/>
          <a:p>
            <a:r>
              <a:rPr lang="cy-GB" dirty="0">
                <a:ea typeface="Pacifico" panose="02000000000000000000" pitchFamily="2" charset="0"/>
                <a:cs typeface="Tahoma" panose="020B0604030504040204" pitchFamily="34" charset="0"/>
              </a:rPr>
              <a:t>Gwisgwch eich helmed</a:t>
            </a:r>
            <a:endParaRPr lang="en-GB" dirty="0">
              <a:ea typeface="Pacific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BE0DE-4065-6366-03DA-83271054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18" y="787419"/>
            <a:ext cx="5723308" cy="38117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64EAEC-4A53-850C-8A88-C7C6C0013E2A}"/>
              </a:ext>
            </a:extLst>
          </p:cNvPr>
          <p:cNvSpPr/>
          <p:nvPr/>
        </p:nvSpPr>
        <p:spPr>
          <a:xfrm>
            <a:off x="6328720" y="4578902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</a:rPr>
              <a:t>© J </a:t>
            </a:r>
            <a:r>
              <a:rPr lang="en-GB" sz="800" dirty="0" err="1">
                <a:latin typeface="+mn-lt"/>
              </a:rPr>
              <a:t>Bewley</a:t>
            </a:r>
            <a:r>
              <a:rPr lang="en-GB" sz="800" dirty="0">
                <a:latin typeface="+mn-lt"/>
              </a:rPr>
              <a:t>/Sustrans</a:t>
            </a:r>
          </a:p>
        </p:txBody>
      </p:sp>
    </p:spTree>
    <p:extLst>
      <p:ext uri="{BB962C8B-B14F-4D97-AF65-F5344CB8AC3E}">
        <p14:creationId xmlns:p14="http://schemas.microsoft.com/office/powerpoint/2010/main" val="346829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752" y="85499"/>
            <a:ext cx="6642736" cy="588160"/>
          </a:xfrm>
        </p:spPr>
        <p:txBody>
          <a:bodyPr/>
          <a:lstStyle/>
          <a:p>
            <a:r>
              <a:rPr lang="cy-GB" dirty="0">
                <a:ea typeface="Pacifico" panose="02000000000000000000" pitchFamily="2" charset="0"/>
                <a:cs typeface="Tahoma" panose="020B0604030504040204" pitchFamily="34" charset="0"/>
              </a:rPr>
              <a:t>Ewch gyda'ch ffrindiau</a:t>
            </a:r>
            <a:endParaRPr lang="en-GB" dirty="0">
              <a:ea typeface="Pacific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FFA3D-6E1E-BA9B-ED1D-3C650FE90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13885"/>
            <a:ext cx="5615837" cy="37438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2B7CE5-B259-4F1C-2970-843C01FB4B26}"/>
              </a:ext>
            </a:extLst>
          </p:cNvPr>
          <p:cNvSpPr/>
          <p:nvPr/>
        </p:nvSpPr>
        <p:spPr>
          <a:xfrm>
            <a:off x="5076056" y="45413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+mn-lt"/>
              </a:rPr>
              <a:t>©</a:t>
            </a:r>
            <a:r>
              <a:rPr lang="en-GB" sz="800" dirty="0">
                <a:latin typeface="+mn-lt"/>
              </a:rPr>
              <a:t>2017, Jonathan </a:t>
            </a:r>
            <a:r>
              <a:rPr lang="en-GB" sz="800" dirty="0" err="1">
                <a:latin typeface="+mn-lt"/>
              </a:rPr>
              <a:t>Bewley</a:t>
            </a:r>
            <a:r>
              <a:rPr lang="en-GB" sz="800" dirty="0">
                <a:latin typeface="+mn-lt"/>
              </a:rPr>
              <a:t>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1315648"/>
      </p:ext>
    </p:extLst>
  </p:cSld>
  <p:clrMapOvr>
    <a:masterClrMapping/>
  </p:clrMapOvr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87</TotalTime>
  <Words>433</Words>
  <Application>Microsoft Office PowerPoint</Application>
  <PresentationFormat>On-screen Show (16:9)</PresentationFormat>
  <Paragraphs>50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Regular</vt:lpstr>
      <vt:lpstr>Calibri</vt:lpstr>
      <vt:lpstr>Times New Roman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Elworthy</dc:creator>
  <cp:lastModifiedBy>Meg Elworthy</cp:lastModifiedBy>
  <cp:revision>5</cp:revision>
  <dcterms:created xsi:type="dcterms:W3CDTF">2022-08-18T15:19:38Z</dcterms:created>
  <dcterms:modified xsi:type="dcterms:W3CDTF">2022-08-25T16:24:07Z</dcterms:modified>
</cp:coreProperties>
</file>