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charts/chart3.xml" ContentType="application/vnd.openxmlformats-officedocument.drawingml.chart+xml"/>
  <Override PartName="/ppt/charts/style1.xml" ContentType="application/vnd.ms-office.chartstyle+xml"/>
  <Override PartName="/ppt/charts/colors4.xml" ContentType="application/vnd.ms-office.chartcolorstyle+xml"/>
  <Override PartName="/ppt/charts/style2.xml" ContentType="application/vnd.ms-office.chartstyle+xml"/>
  <Override PartName="/ppt/charts/chart2.xml" ContentType="application/vnd.openxmlformats-officedocument.drawingml.chart+xml"/>
  <Override PartName="/ppt/charts/chart1.xml" ContentType="application/vnd.openxmlformats-officedocument.drawingml.chart+xml"/>
  <Override PartName="/ppt/metadata" ContentType="application/binary"/>
  <Override PartName="/ppt/charts/colors2.xml" ContentType="application/vnd.ms-office.chartcolor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70">
          <p15:clr>
            <a:srgbClr val="A4A3A4"/>
          </p15:clr>
        </p15:guide>
        <p15:guide id="2" pos="4948">
          <p15:clr>
            <a:srgbClr val="A4A3A4"/>
          </p15:clr>
        </p15:guide>
      </p15:sldGuideLst>
    </p:ext>
    <p:ext uri="GoogleSlidesCustomDataVersion2">
      <go:slidesCustomData xmlns:go="http://customooxmlschemas.google.com/" r:id="rId22" roundtripDataSignature="AMtx7mhiUxmV39OB8IUPPAV/9o09dP4F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70" orient="horz"/>
        <p:guide pos="4948"/>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slide" Target="slides/slide16.xml"/><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3.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Edinburgh\Users\bethany.warburton\Work\B2SW\Emission%20data.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Edinburgh\Users\bethany.warburton\Work\B2SW\Emission%20data.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Edinburgh\Users\bethany.warburton\Work\B2SW\Emission%20data.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Edinburgh\Users\bethany.warburton\Work\B2SW\Emiss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EF-481F-9D1C-C4E614FDB8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EF-481F-9D1C-C4E614FDB8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EF-481F-9D1C-C4E614FDB8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EF-481F-9D1C-C4E614FDB8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8EF-481F-9D1C-C4E614FDB8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8EF-481F-9D1C-C4E614FDB83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8EF-481F-9D1C-C4E614FDB83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8EF-481F-9D1C-C4E614FDB83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8EF-481F-9D1C-C4E614FDB836}"/>
              </c:ext>
            </c:extLst>
          </c:dPt>
          <c:dLbls>
            <c:dLbl>
              <c:idx val="7"/>
              <c:layout>
                <c:manualLayout>
                  <c:x val="6.0548233262942702E-3"/>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8EF-481F-9D1C-C4E614FDB836}"/>
                </c:ext>
              </c:extLst>
            </c:dLbl>
            <c:dLbl>
              <c:idx val="8"/>
              <c:layout>
                <c:manualLayout>
                  <c:x val="2.6237567747275172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8EF-481F-9D1C-C4E614FDB8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extLst>
            <c:ext xmlns:c16="http://schemas.microsoft.com/office/drawing/2014/chart" uri="{C3380CC4-5D6E-409C-BE32-E72D297353CC}">
              <c16:uniqueId val="{00000012-48EF-481F-9D1C-C4E614FDB836}"/>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48-4C96-92DA-CEA15D440D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48-4C96-92DA-CEA15D440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48-4C96-92DA-CEA15D440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48-4C96-92DA-CEA15D440D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548-4C96-92DA-CEA15D440D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548-4C96-92DA-CEA15D440D6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548-4C96-92DA-CEA15D440D6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548-4C96-92DA-CEA15D440D6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548-4C96-92DA-CEA15D440D6B}"/>
              </c:ext>
            </c:extLst>
          </c:dPt>
          <c:dLbls>
            <c:dLbl>
              <c:idx val="7"/>
              <c:layout>
                <c:manualLayout>
                  <c:x val="6.0548233262942702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548-4C96-92DA-CEA15D440D6B}"/>
                </c:ext>
              </c:extLst>
            </c:dLbl>
            <c:dLbl>
              <c:idx val="8"/>
              <c:layout>
                <c:manualLayout>
                  <c:x val="6.255752277148939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548-4C96-92DA-CEA15D440D6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extLst>
            <c:ext xmlns:c16="http://schemas.microsoft.com/office/drawing/2014/chart" uri="{C3380CC4-5D6E-409C-BE32-E72D297353CC}">
              <c16:uniqueId val="{00000012-A548-4C96-92DA-CEA15D440D6B}"/>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9D6-4ECC-9730-FEA2F20A25A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59D6-4ECC-9730-FEA2F20A25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D6-4ECC-9730-FEA2F20A25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D6-4ECC-9730-FEA2F20A25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D6-4ECC-9730-FEA2F20A25A8}"/>
              </c:ext>
            </c:extLst>
          </c:dPt>
          <c:dPt>
            <c:idx val="5"/>
            <c:bubble3D val="0"/>
            <c:spPr>
              <a:solidFill>
                <a:schemeClr val="tx2"/>
              </a:solidFill>
              <a:ln w="19050">
                <a:solidFill>
                  <a:schemeClr val="lt1"/>
                </a:solidFill>
              </a:ln>
              <a:effectLst/>
            </c:spPr>
            <c:extLst>
              <c:ext xmlns:c16="http://schemas.microsoft.com/office/drawing/2014/chart" uri="{C3380CC4-5D6E-409C-BE32-E72D297353CC}">
                <c16:uniqueId val="{0000000B-59D6-4ECC-9730-FEA2F20A25A8}"/>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59D6-4ECC-9730-FEA2F20A25A8}"/>
              </c:ext>
            </c:extLst>
          </c:dPt>
          <c:dPt>
            <c:idx val="7"/>
            <c:bubble3D val="0"/>
            <c:spPr>
              <a:solidFill>
                <a:srgbClr val="000000"/>
              </a:solidFill>
              <a:ln w="19050">
                <a:solidFill>
                  <a:schemeClr val="lt1"/>
                </a:solidFill>
              </a:ln>
              <a:effectLst/>
            </c:spPr>
            <c:extLst>
              <c:ext xmlns:c16="http://schemas.microsoft.com/office/drawing/2014/chart" uri="{C3380CC4-5D6E-409C-BE32-E72D297353CC}">
                <c16:uniqueId val="{0000000F-59D6-4ECC-9730-FEA2F20A25A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extLst>
            <c:ext xmlns:c16="http://schemas.microsoft.com/office/drawing/2014/chart" uri="{C3380CC4-5D6E-409C-BE32-E72D297353CC}">
              <c16:uniqueId val="{00000010-59D6-4ECC-9730-FEA2F20A25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C91-4EEC-AC21-570B4FA29C4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C91-4EEC-AC21-570B4FA29C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91-4EEC-AC21-570B4FA29C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91-4EEC-AC21-570B4FA29C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91-4EEC-AC21-570B4FA29C46}"/>
              </c:ext>
            </c:extLst>
          </c:dPt>
          <c:dPt>
            <c:idx val="5"/>
            <c:bubble3D val="0"/>
            <c:spPr>
              <a:solidFill>
                <a:schemeClr val="tx2"/>
              </a:solidFill>
              <a:ln w="19050">
                <a:solidFill>
                  <a:schemeClr val="lt1"/>
                </a:solidFill>
              </a:ln>
              <a:effectLst/>
            </c:spPr>
            <c:extLst>
              <c:ext xmlns:c16="http://schemas.microsoft.com/office/drawing/2014/chart" uri="{C3380CC4-5D6E-409C-BE32-E72D297353CC}">
                <c16:uniqueId val="{0000000B-4C91-4EEC-AC21-570B4FA29C46}"/>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4C91-4EEC-AC21-570B4FA29C46}"/>
              </c:ext>
            </c:extLst>
          </c:dPt>
          <c:dPt>
            <c:idx val="7"/>
            <c:bubble3D val="0"/>
            <c:spPr>
              <a:solidFill>
                <a:srgbClr val="000000"/>
              </a:solidFill>
              <a:ln w="19050">
                <a:solidFill>
                  <a:schemeClr val="lt1"/>
                </a:solidFill>
              </a:ln>
              <a:effectLst/>
            </c:spPr>
            <c:extLst>
              <c:ext xmlns:c16="http://schemas.microsoft.com/office/drawing/2014/chart" uri="{C3380CC4-5D6E-409C-BE32-E72D297353CC}">
                <c16:uniqueId val="{0000000F-4C91-4EEC-AC21-570B4FA29C46}"/>
              </c:ext>
            </c:extLst>
          </c:dPt>
          <c:dLbls>
            <c:dLbl>
              <c:idx val="0"/>
              <c:layout>
                <c:manualLayout>
                  <c:x val="2.9412282563842113E-2"/>
                  <c:y val="7.098436201778957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91-4EEC-AC21-570B4FA29C46}"/>
                </c:ext>
              </c:extLst>
            </c:dLbl>
            <c:dLbl>
              <c:idx val="1"/>
              <c:layout>
                <c:manualLayout>
                  <c:x val="-3.2097748067675021E-2"/>
                  <c:y val="-3.133124053857118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645187497582069"/>
                      <c:h val="4.8824807611231036E-2"/>
                    </c:manualLayout>
                  </c15:layout>
                </c:ext>
                <c:ext xmlns:c16="http://schemas.microsoft.com/office/drawing/2014/chart" uri="{C3380CC4-5D6E-409C-BE32-E72D297353CC}">
                  <c16:uniqueId val="{00000003-4C91-4EEC-AC21-570B4FA29C46}"/>
                </c:ext>
              </c:extLst>
            </c:dLbl>
            <c:dLbl>
              <c:idx val="2"/>
              <c:layout>
                <c:manualLayout>
                  <c:x val="4.8196529750662627E-4"/>
                  <c:y val="-3.681880783417361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91-4EEC-AC21-570B4FA29C46}"/>
                </c:ext>
              </c:extLst>
            </c:dLbl>
            <c:dLbl>
              <c:idx val="3"/>
              <c:layout>
                <c:manualLayout>
                  <c:x val="-4.9452590585173078E-3"/>
                  <c:y val="4.523588653311629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103683420096181"/>
                      <c:h val="6.9794574292821904E-2"/>
                    </c:manualLayout>
                  </c15:layout>
                </c:ext>
                <c:ext xmlns:c16="http://schemas.microsoft.com/office/drawing/2014/chart" uri="{C3380CC4-5D6E-409C-BE32-E72D297353CC}">
                  <c16:uniqueId val="{00000007-4C91-4EEC-AC21-570B4FA29C46}"/>
                </c:ext>
              </c:extLst>
            </c:dLbl>
            <c:dLbl>
              <c:idx val="4"/>
              <c:layout>
                <c:manualLayout>
                  <c:x val="-4.7338614161918549E-2"/>
                  <c:y val="-1.30881563179128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91-4EEC-AC21-570B4FA29C46}"/>
                </c:ext>
              </c:extLst>
            </c:dLbl>
            <c:dLbl>
              <c:idx val="5"/>
              <c:layout>
                <c:manualLayout>
                  <c:x val="2.5852526940530265E-4"/>
                  <c:y val="-2.8358970364286067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9.9655221840430408E-2"/>
                      <c:h val="4.8449885688988552E-2"/>
                    </c:manualLayout>
                  </c15:layout>
                </c:ext>
                <c:ext xmlns:c16="http://schemas.microsoft.com/office/drawing/2014/chart" uri="{C3380CC4-5D6E-409C-BE32-E72D297353CC}">
                  <c16:uniqueId val="{0000000B-4C91-4EEC-AC21-570B4FA29C46}"/>
                </c:ext>
              </c:extLst>
            </c:dLbl>
            <c:dLbl>
              <c:idx val="6"/>
              <c:layout>
                <c:manualLayout>
                  <c:x val="4.2798568016252106E-2"/>
                  <c:y val="-1.4420679262415142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0711139746035334"/>
                      <c:h val="5.2319783102371405E-2"/>
                    </c:manualLayout>
                  </c15:layout>
                </c:ext>
                <c:ext xmlns:c16="http://schemas.microsoft.com/office/drawing/2014/chart" uri="{C3380CC4-5D6E-409C-BE32-E72D297353CC}">
                  <c16:uniqueId val="{0000000D-4C91-4EEC-AC21-570B4FA29C46}"/>
                </c:ext>
              </c:extLst>
            </c:dLbl>
            <c:dLbl>
              <c:idx val="7"/>
              <c:layout>
                <c:manualLayout>
                  <c:x val="0.15269663737759284"/>
                  <c:y val="1.9095196284265665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88023156157252"/>
                      <c:h val="5.2319705272653741E-2"/>
                    </c:manualLayout>
                  </c15:layout>
                </c:ext>
                <c:ext xmlns:c16="http://schemas.microsoft.com/office/drawing/2014/chart" uri="{C3380CC4-5D6E-409C-BE32-E72D297353CC}">
                  <c16:uniqueId val="{0000000F-4C91-4EEC-AC21-570B4FA29C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extLst>
            <c:ext xmlns:c16="http://schemas.microsoft.com/office/drawing/2014/chart" uri="{C3380CC4-5D6E-409C-BE32-E72D297353CC}">
              <c16:uniqueId val="{00000010-4C91-4EEC-AC21-570B4FA29C4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opscience.iop.org/article/10.1088/1748-9326/aa7541/met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818" u="none" strike="noStrike">
                <a:solidFill>
                  <a:schemeClr val="dk1"/>
                </a:solidFill>
                <a:latin typeface="Calibri"/>
                <a:ea typeface="Calibri"/>
                <a:cs typeface="Calibri"/>
                <a:sym typeface="Calibri"/>
              </a:rPr>
              <a:t>Can you match up the categories?</a:t>
            </a:r>
            <a:endParaRPr b="0"/>
          </a:p>
          <a:p>
            <a:pPr indent="0" lvl="0" marL="0" rtl="0" algn="l">
              <a:spcBef>
                <a:spcPts val="0"/>
              </a:spcBef>
              <a:spcAft>
                <a:spcPts val="0"/>
              </a:spcAft>
              <a:buNone/>
            </a:pPr>
            <a:br>
              <a:rPr b="0" lang="en-GB"/>
            </a:br>
            <a:r>
              <a:rPr b="0" i="0" lang="en-GB" sz="818" u="none" strike="noStrike">
                <a:solidFill>
                  <a:schemeClr val="dk1"/>
                </a:solidFill>
                <a:latin typeface="Calibri"/>
                <a:ea typeface="Calibri"/>
                <a:cs typeface="Calibri"/>
                <a:sym typeface="Calibri"/>
              </a:rPr>
              <a:t>Domestic aviation/shipping is flights and boat which only go between places in the UK. E.g. a flight from London to Edinburgh, or a ferry from Southampton to the Isle of White. </a:t>
            </a:r>
            <a:endParaRPr b="0"/>
          </a:p>
          <a:p>
            <a:pPr indent="0" lvl="0" marL="0" rtl="0" algn="l">
              <a:spcBef>
                <a:spcPts val="0"/>
              </a:spcBef>
              <a:spcAft>
                <a:spcPts val="0"/>
              </a:spcAft>
              <a:buNone/>
            </a:pPr>
            <a:br>
              <a:rPr b="0" lang="en-GB"/>
            </a:br>
            <a:r>
              <a:rPr b="0" i="0" lang="en-GB" sz="818" u="none" strike="noStrike">
                <a:solidFill>
                  <a:schemeClr val="dk1"/>
                </a:solidFill>
                <a:latin typeface="Calibri"/>
                <a:ea typeface="Calibri"/>
                <a:cs typeface="Calibri"/>
                <a:sym typeface="Calibri"/>
              </a:rPr>
              <a:t>HGV = heavy goods vehicle</a:t>
            </a:r>
            <a:endParaRPr b="0"/>
          </a:p>
          <a:p>
            <a:pPr indent="0" lvl="0" marL="0" rtl="0" algn="l">
              <a:spcBef>
                <a:spcPts val="0"/>
              </a:spcBef>
              <a:spcAft>
                <a:spcPts val="0"/>
              </a:spcAft>
              <a:buNone/>
            </a:pPr>
            <a:r>
              <a:rPr b="0" i="0" lang="en-GB" sz="818" u="none" strike="noStrike">
                <a:solidFill>
                  <a:schemeClr val="dk1"/>
                </a:solidFill>
                <a:latin typeface="Calibri"/>
                <a:ea typeface="Calibri"/>
                <a:cs typeface="Calibri"/>
                <a:sym typeface="Calibri"/>
              </a:rPr>
              <a:t>LGV = light goods vehicle</a:t>
            </a:r>
            <a:endParaRPr b="0"/>
          </a:p>
          <a:p>
            <a:pPr indent="0" lvl="0" marL="0" rtl="0" algn="l">
              <a:spcBef>
                <a:spcPts val="0"/>
              </a:spcBef>
              <a:spcAft>
                <a:spcPts val="0"/>
              </a:spcAft>
              <a:buNone/>
            </a:pPr>
            <a:br>
              <a:rPr lang="en-GB"/>
            </a:br>
            <a:endParaRPr/>
          </a:p>
        </p:txBody>
      </p:sp>
      <p:sp>
        <p:nvSpPr>
          <p:cNvPr id="224" name="Google Shape;22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818" u="none" strike="noStrike">
                <a:solidFill>
                  <a:schemeClr val="dk1"/>
                </a:solidFill>
                <a:latin typeface="Calibri"/>
                <a:ea typeface="Calibri"/>
                <a:cs typeface="Calibri"/>
                <a:sym typeface="Calibri"/>
              </a:rPr>
              <a:t>How many did you get right?</a:t>
            </a:r>
            <a:br>
              <a:rPr lang="en-GB"/>
            </a:br>
            <a:endParaRPr/>
          </a:p>
        </p:txBody>
      </p:sp>
      <p:sp>
        <p:nvSpPr>
          <p:cNvPr id="232" name="Google Shape;2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lang="en-GB"/>
              <a:t>Using the mind map created earlier in the session - how could we reduce emissions from each sector?</a:t>
            </a:r>
            <a:endParaRPr/>
          </a:p>
          <a:p>
            <a:pPr indent="0" lvl="0" marL="0" rtl="0" algn="l">
              <a:spcBef>
                <a:spcPts val="0"/>
              </a:spcBef>
              <a:spcAft>
                <a:spcPts val="0"/>
              </a:spcAft>
              <a:buClr>
                <a:schemeClr val="dk1"/>
              </a:buClr>
              <a:buSzPts val="800"/>
              <a:buFont typeface="Calibri"/>
              <a:buNone/>
            </a:pPr>
            <a:r>
              <a:rPr lang="en-GB"/>
              <a:t>What could we individually do?</a:t>
            </a:r>
            <a:endParaRPr/>
          </a:p>
          <a:p>
            <a:pPr indent="0" lvl="0" marL="0" rtl="0" algn="l">
              <a:spcBef>
                <a:spcPts val="0"/>
              </a:spcBef>
              <a:spcAft>
                <a:spcPts val="0"/>
              </a:spcAft>
              <a:buClr>
                <a:schemeClr val="dk1"/>
              </a:buClr>
              <a:buSzPts val="800"/>
              <a:buFont typeface="Calibri"/>
              <a:buNone/>
            </a:pPr>
            <a:r>
              <a:rPr lang="en-GB"/>
              <a:t>What could we do as a society?</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Clr>
                <a:schemeClr val="dk1"/>
              </a:buClr>
              <a:buSzPts val="800"/>
              <a:buFont typeface="Calibri"/>
              <a:buNone/>
            </a:pPr>
            <a:r>
              <a:rPr lang="en-GB"/>
              <a:t>Extension:</a:t>
            </a:r>
            <a:endParaRPr/>
          </a:p>
          <a:p>
            <a:pPr indent="0" lvl="0" marL="0" rtl="0" algn="l">
              <a:spcBef>
                <a:spcPts val="0"/>
              </a:spcBef>
              <a:spcAft>
                <a:spcPts val="0"/>
              </a:spcAft>
              <a:buClr>
                <a:schemeClr val="dk1"/>
              </a:buClr>
              <a:buSzPts val="800"/>
              <a:buFont typeface="Calibri"/>
              <a:buNone/>
            </a:pPr>
            <a:r>
              <a:rPr lang="en-GB"/>
              <a:t>What does the government need to do?</a:t>
            </a:r>
            <a:endParaRPr/>
          </a:p>
          <a:p>
            <a:pPr indent="0" lvl="0" marL="0" rtl="0" algn="l">
              <a:spcBef>
                <a:spcPts val="0"/>
              </a:spcBef>
              <a:spcAft>
                <a:spcPts val="0"/>
              </a:spcAft>
              <a:buNone/>
            </a:pPr>
            <a:r>
              <a:t/>
            </a:r>
            <a:endParaRPr/>
          </a:p>
        </p:txBody>
      </p:sp>
      <p:sp>
        <p:nvSpPr>
          <p:cNvPr id="239" name="Google Shape;2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lang="en-GB"/>
              <a:t>In an academic paper published in 2017 analysed all of the things people could do in their own lives to make an impact on climate change. </a:t>
            </a:r>
            <a:endParaRPr/>
          </a:p>
          <a:p>
            <a:pPr indent="0" lvl="0" marL="0" rtl="0" algn="l">
              <a:spcBef>
                <a:spcPts val="0"/>
              </a:spcBef>
              <a:spcAft>
                <a:spcPts val="0"/>
              </a:spcAft>
              <a:buClr>
                <a:schemeClr val="dk1"/>
              </a:buClr>
              <a:buSzPts val="800"/>
              <a:buFont typeface="Calibri"/>
              <a:buNone/>
            </a:pPr>
            <a:r>
              <a:rPr lang="en-GB"/>
              <a:t>This graph shows what the researchers found. </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Clr>
                <a:schemeClr val="dk1"/>
              </a:buClr>
              <a:buSzPts val="800"/>
              <a:buFont typeface="Calibri"/>
              <a:buNone/>
            </a:pPr>
            <a:r>
              <a:rPr lang="en-GB"/>
              <a:t>Do any of these things surprise you?</a:t>
            </a:r>
            <a:endParaRPr/>
          </a:p>
          <a:p>
            <a:pPr indent="0" lvl="0" marL="0" rtl="0" algn="l">
              <a:spcBef>
                <a:spcPts val="0"/>
              </a:spcBef>
              <a:spcAft>
                <a:spcPts val="0"/>
              </a:spcAft>
              <a:buClr>
                <a:schemeClr val="dk1"/>
              </a:buClr>
              <a:buSzPts val="800"/>
              <a:buFont typeface="Calibri"/>
              <a:buNone/>
            </a:pPr>
            <a:r>
              <a:rPr lang="en-GB"/>
              <a:t>Are any less/more important than you thought they would be? (e.g. We are all encouraged to recycle, and we all have recycling bins provided by the council, but this has a much lower impact than buying green energy)</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Clr>
                <a:schemeClr val="dk1"/>
              </a:buClr>
              <a:buSzPts val="800"/>
              <a:buFont typeface="Calibri"/>
              <a:buNone/>
            </a:pPr>
            <a:r>
              <a:rPr lang="en-GB"/>
              <a:t>Note: this doesn’t mean that you shouldn’t recycle/wash your clothes on a low temp etc. As Tesco says - every little helps!</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Clr>
                <a:schemeClr val="dk1"/>
              </a:buClr>
              <a:buSzPts val="800"/>
              <a:buFont typeface="Calibri"/>
              <a:buNone/>
            </a:pPr>
            <a:r>
              <a:rPr lang="en-GB"/>
              <a:t>Link to paper: </a:t>
            </a:r>
            <a:r>
              <a:rPr lang="en-GB" u="sng">
                <a:solidFill>
                  <a:schemeClr val="hlink"/>
                </a:solidFill>
                <a:hlinkClick r:id="rId2"/>
              </a:rPr>
              <a:t>https://iopscience.iop.org/article/10.1088/1748-9326/aa7541/meta</a:t>
            </a:r>
            <a:endParaRPr/>
          </a:p>
          <a:p>
            <a:pPr indent="0" lvl="0" marL="0" rtl="0" algn="l">
              <a:spcBef>
                <a:spcPts val="0"/>
              </a:spcBef>
              <a:spcAft>
                <a:spcPts val="0"/>
              </a:spcAft>
              <a:buNone/>
            </a:pPr>
            <a:r>
              <a:t/>
            </a:r>
            <a:endParaRPr/>
          </a:p>
        </p:txBody>
      </p:sp>
      <p:sp>
        <p:nvSpPr>
          <p:cNvPr id="247" name="Google Shape;24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Discussion around graph </a:t>
            </a:r>
            <a:r>
              <a:rPr lang="en-GB"/>
              <a:t>– percentage of journeys taken by different modes. Could we change this?</a:t>
            </a:r>
            <a:endParaRPr/>
          </a:p>
          <a:p>
            <a:pPr indent="0" lvl="0" marL="0" rtl="0" algn="l">
              <a:spcBef>
                <a:spcPts val="0"/>
              </a:spcBef>
              <a:spcAft>
                <a:spcPts val="0"/>
              </a:spcAft>
              <a:buNone/>
            </a:pPr>
            <a:r>
              <a:rPr lang="en-GB"/>
              <a:t>How far can most people walk/cycle?</a:t>
            </a:r>
            <a:endParaRPr/>
          </a:p>
          <a:p>
            <a:pPr indent="0" lvl="0" marL="0" rtl="0" algn="l">
              <a:spcBef>
                <a:spcPts val="0"/>
              </a:spcBef>
              <a:spcAft>
                <a:spcPts val="0"/>
              </a:spcAft>
              <a:buNone/>
            </a:pPr>
            <a:r>
              <a:rPr lang="en-GB"/>
              <a:t>Why do people choose to drive?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are the other benefits of walking and cycling (active travel) over using a private car?</a:t>
            </a:r>
            <a:endParaRPr/>
          </a:p>
        </p:txBody>
      </p:sp>
      <p:sp>
        <p:nvSpPr>
          <p:cNvPr id="254" name="Google Shape;2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b="1" lang="en-GB"/>
              <a:t>Q: What's the difference between weather and climate?</a:t>
            </a:r>
            <a:endParaRPr/>
          </a:p>
          <a:p>
            <a:pPr indent="0" lvl="0" marL="0" rtl="0" algn="l">
              <a:spcBef>
                <a:spcPts val="0"/>
              </a:spcBef>
              <a:spcAft>
                <a:spcPts val="0"/>
              </a:spcAft>
              <a:buClr>
                <a:schemeClr val="dk1"/>
              </a:buClr>
              <a:buSzPts val="800"/>
              <a:buFont typeface="Calibri"/>
              <a:buNone/>
            </a:pPr>
            <a:r>
              <a:rPr lang="en-GB"/>
              <a:t>Weather is day to day changes that happen locally. For example, the weather today is ____________, but tomorrow could be completely different. </a:t>
            </a:r>
            <a:endParaRPr/>
          </a:p>
          <a:p>
            <a:pPr indent="0" lvl="0" marL="0" rtl="0" algn="l">
              <a:spcBef>
                <a:spcPts val="0"/>
              </a:spcBef>
              <a:spcAft>
                <a:spcPts val="0"/>
              </a:spcAft>
              <a:buClr>
                <a:schemeClr val="dk1"/>
              </a:buClr>
              <a:buSzPts val="800"/>
              <a:buFont typeface="Calibri"/>
              <a:buNone/>
            </a:pPr>
            <a:r>
              <a:rPr lang="en-GB"/>
              <a:t>However, overall the climate here is still temperate, as we don’t experience very much extreme weather and there are clear seasonal patterns. </a:t>
            </a:r>
            <a:endParaRPr/>
          </a:p>
          <a:p>
            <a:pPr indent="0" lvl="0" marL="0" rtl="0" algn="l">
              <a:spcBef>
                <a:spcPts val="0"/>
              </a:spcBef>
              <a:spcAft>
                <a:spcPts val="0"/>
              </a:spcAft>
              <a:buClr>
                <a:schemeClr val="dk1"/>
              </a:buClr>
              <a:buSzPts val="818"/>
              <a:buFont typeface="Calibri"/>
              <a:buNone/>
            </a:pPr>
            <a:r>
              <a:t/>
            </a:r>
            <a:endParaRPr b="1"/>
          </a:p>
          <a:p>
            <a:pPr indent="0" lvl="0" marL="0" rtl="0" algn="l">
              <a:spcBef>
                <a:spcPts val="0"/>
              </a:spcBef>
              <a:spcAft>
                <a:spcPts val="0"/>
              </a:spcAft>
              <a:buClr>
                <a:schemeClr val="dk1"/>
              </a:buClr>
              <a:buSzPts val="800"/>
              <a:buFont typeface="Calibri"/>
              <a:buNone/>
            </a:pPr>
            <a:r>
              <a:rPr b="1" lang="en-GB"/>
              <a:t>Climate describes average weather conditions over a long period of time (30 years) and over large areas. </a:t>
            </a:r>
            <a:endParaRPr/>
          </a:p>
          <a:p>
            <a:pPr indent="0" lvl="0" marL="0" rtl="0" algn="l">
              <a:spcBef>
                <a:spcPts val="0"/>
              </a:spcBef>
              <a:spcAft>
                <a:spcPts val="0"/>
              </a:spcAft>
              <a:buClr>
                <a:schemeClr val="dk1"/>
              </a:buClr>
              <a:buSzPts val="800"/>
              <a:buFont typeface="Calibri"/>
              <a:buNone/>
            </a:pPr>
            <a:r>
              <a:rPr lang="en-GB"/>
              <a:t>The climate is determined by many different factors, including distance from the equator, elevation, distance from the sea, and vegetation. </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Clr>
                <a:schemeClr val="dk1"/>
              </a:buClr>
              <a:buSzPts val="800"/>
              <a:buFont typeface="Calibri"/>
              <a:buNone/>
            </a:pPr>
            <a:r>
              <a:rPr lang="en-GB"/>
              <a:t>The world has five main climate zones. </a:t>
            </a:r>
            <a:endParaRPr/>
          </a:p>
          <a:p>
            <a:pPr indent="0" lvl="0" marL="0" rtl="0" algn="l">
              <a:spcBef>
                <a:spcPts val="0"/>
              </a:spcBef>
              <a:spcAft>
                <a:spcPts val="0"/>
              </a:spcAft>
              <a:buClr>
                <a:schemeClr val="dk1"/>
              </a:buClr>
              <a:buSzPts val="800"/>
              <a:buFont typeface="Calibri"/>
              <a:buNone/>
            </a:pPr>
            <a:r>
              <a:rPr lang="en-GB"/>
              <a:t>Polar: Cold and dry with long and dark winters, and short summers. Temperatures don’t rise above freezing very much,</a:t>
            </a:r>
            <a:endParaRPr/>
          </a:p>
          <a:p>
            <a:pPr indent="0" lvl="0" marL="0" rtl="0" algn="l">
              <a:spcBef>
                <a:spcPts val="0"/>
              </a:spcBef>
              <a:spcAft>
                <a:spcPts val="0"/>
              </a:spcAft>
              <a:buClr>
                <a:schemeClr val="dk1"/>
              </a:buClr>
              <a:buSzPts val="800"/>
              <a:buFont typeface="Calibri"/>
              <a:buNone/>
            </a:pPr>
            <a:r>
              <a:rPr lang="en-GB"/>
              <a:t>Temperate: Have four seasons, with warm summers and cool winters. </a:t>
            </a:r>
            <a:endParaRPr/>
          </a:p>
          <a:p>
            <a:pPr indent="0" lvl="0" marL="0" rtl="0" algn="l">
              <a:spcBef>
                <a:spcPts val="0"/>
              </a:spcBef>
              <a:spcAft>
                <a:spcPts val="0"/>
              </a:spcAft>
              <a:buClr>
                <a:schemeClr val="dk1"/>
              </a:buClr>
              <a:buSzPts val="800"/>
              <a:buFont typeface="Calibri"/>
              <a:buNone/>
            </a:pPr>
            <a:r>
              <a:rPr lang="en-GB"/>
              <a:t>Arid: Hot and dry all year round. They get very little rain. </a:t>
            </a:r>
            <a:endParaRPr/>
          </a:p>
          <a:p>
            <a:pPr indent="0" lvl="0" marL="0" rtl="0" algn="l">
              <a:spcBef>
                <a:spcPts val="0"/>
              </a:spcBef>
              <a:spcAft>
                <a:spcPts val="0"/>
              </a:spcAft>
              <a:buClr>
                <a:schemeClr val="dk1"/>
              </a:buClr>
              <a:buSzPts val="800"/>
              <a:buFont typeface="Calibri"/>
              <a:buNone/>
            </a:pPr>
            <a:r>
              <a:rPr lang="en-GB"/>
              <a:t>Tropical: Hot all year round, with two seasons - wet and dry.</a:t>
            </a:r>
            <a:endParaRPr/>
          </a:p>
          <a:p>
            <a:pPr indent="0" lvl="0" marL="0" rtl="0" algn="l">
              <a:spcBef>
                <a:spcPts val="0"/>
              </a:spcBef>
              <a:spcAft>
                <a:spcPts val="0"/>
              </a:spcAft>
              <a:buClr>
                <a:schemeClr val="dk1"/>
              </a:buClr>
              <a:buSzPts val="800"/>
              <a:buFont typeface="Calibri"/>
              <a:buNone/>
            </a:pPr>
            <a:r>
              <a:rPr lang="en-GB"/>
              <a:t>Mediterranean: Hot dry summers and cool winters. </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Clr>
                <a:schemeClr val="dk1"/>
              </a:buClr>
              <a:buSzPts val="800"/>
              <a:buFont typeface="Calibri"/>
              <a:buNone/>
            </a:pPr>
            <a:r>
              <a:rPr b="1" lang="en-GB"/>
              <a:t>Q: Can you name a country in each climate zone?</a:t>
            </a:r>
            <a:endParaRPr/>
          </a:p>
          <a:p>
            <a:pPr indent="0" lvl="0" marL="0" rtl="0" algn="l">
              <a:spcBef>
                <a:spcPts val="0"/>
              </a:spcBef>
              <a:spcAft>
                <a:spcPts val="0"/>
              </a:spcAft>
              <a:buClr>
                <a:schemeClr val="dk1"/>
              </a:buClr>
              <a:buSzPts val="818"/>
              <a:buFont typeface="Calibri"/>
              <a:buNone/>
            </a:pPr>
            <a:r>
              <a:t/>
            </a:r>
            <a:endParaRPr/>
          </a:p>
          <a:p>
            <a:pPr indent="0" lvl="0" marL="0" rtl="0" algn="l">
              <a:spcBef>
                <a:spcPts val="0"/>
              </a:spcBef>
              <a:spcAft>
                <a:spcPts val="0"/>
              </a:spcAft>
              <a:buNone/>
            </a:pPr>
            <a:r>
              <a:t/>
            </a:r>
            <a:endParaRPr/>
          </a:p>
        </p:txBody>
      </p:sp>
      <p:sp>
        <p:nvSpPr>
          <p:cNvPr id="163" name="Google Shape;16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b="1" lang="en-GB"/>
              <a:t>Task: Can you write a definition of Climate Change in groups/pairs?</a:t>
            </a:r>
            <a:endParaRPr/>
          </a:p>
          <a:p>
            <a:pPr indent="0" lvl="0" marL="0" rtl="0" algn="l">
              <a:spcBef>
                <a:spcPts val="0"/>
              </a:spcBef>
              <a:spcAft>
                <a:spcPts val="0"/>
              </a:spcAft>
              <a:buClr>
                <a:schemeClr val="dk1"/>
              </a:buClr>
              <a:buSzPts val="818"/>
              <a:buFont typeface="Calibri"/>
              <a:buNone/>
            </a:pPr>
            <a:r>
              <a:t/>
            </a:r>
            <a:endParaRPr b="1"/>
          </a:p>
          <a:p>
            <a:pPr indent="0" lvl="0" marL="0" rtl="0" algn="l">
              <a:spcBef>
                <a:spcPts val="0"/>
              </a:spcBef>
              <a:spcAft>
                <a:spcPts val="0"/>
              </a:spcAft>
              <a:buClr>
                <a:schemeClr val="dk1"/>
              </a:buClr>
              <a:buSzPts val="800"/>
              <a:buFont typeface="Calibri"/>
              <a:buNone/>
            </a:pPr>
            <a:r>
              <a:rPr b="1" lang="en-GB"/>
              <a:t>Can we agree on a definition as a class?</a:t>
            </a:r>
            <a:endParaRPr/>
          </a:p>
          <a:p>
            <a:pPr indent="0" lvl="0" marL="0" rtl="0" algn="l">
              <a:spcBef>
                <a:spcPts val="0"/>
              </a:spcBef>
              <a:spcAft>
                <a:spcPts val="0"/>
              </a:spcAft>
              <a:buNone/>
            </a:pPr>
            <a:r>
              <a:t/>
            </a:r>
            <a:endParaRPr/>
          </a:p>
        </p:txBody>
      </p:sp>
      <p:sp>
        <p:nvSpPr>
          <p:cNvPr id="175" name="Google Shape;17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b="1" lang="en-GB"/>
              <a:t>Task: Can you write a definition of Climate Change in groups/pairs?</a:t>
            </a:r>
            <a:endParaRPr/>
          </a:p>
          <a:p>
            <a:pPr indent="0" lvl="0" marL="0" rtl="0" algn="l">
              <a:spcBef>
                <a:spcPts val="0"/>
              </a:spcBef>
              <a:spcAft>
                <a:spcPts val="0"/>
              </a:spcAft>
              <a:buClr>
                <a:schemeClr val="dk1"/>
              </a:buClr>
              <a:buSzPts val="818"/>
              <a:buFont typeface="Calibri"/>
              <a:buNone/>
            </a:pPr>
            <a:r>
              <a:t/>
            </a:r>
            <a:endParaRPr b="1"/>
          </a:p>
          <a:p>
            <a:pPr indent="0" lvl="0" marL="0" rtl="0" algn="l">
              <a:spcBef>
                <a:spcPts val="0"/>
              </a:spcBef>
              <a:spcAft>
                <a:spcPts val="0"/>
              </a:spcAft>
              <a:buClr>
                <a:schemeClr val="dk1"/>
              </a:buClr>
              <a:buSzPts val="800"/>
              <a:buFont typeface="Calibri"/>
              <a:buNone/>
            </a:pPr>
            <a:r>
              <a:rPr b="1" lang="en-GB"/>
              <a:t>Can we agree on a definition as a class?</a:t>
            </a:r>
            <a:endParaRPr/>
          </a:p>
          <a:p>
            <a:pPr indent="0" lvl="0" marL="0" rtl="0" algn="l">
              <a:spcBef>
                <a:spcPts val="0"/>
              </a:spcBef>
              <a:spcAft>
                <a:spcPts val="0"/>
              </a:spcAft>
              <a:buNone/>
            </a:pPr>
            <a:r>
              <a:t/>
            </a:r>
            <a:endParaRPr/>
          </a:p>
        </p:txBody>
      </p:sp>
      <p:sp>
        <p:nvSpPr>
          <p:cNvPr id="182" name="Google Shape;1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18"/>
              <a:buFont typeface="Calibri"/>
              <a:buNone/>
            </a:pPr>
            <a:r>
              <a:t/>
            </a:r>
            <a:endParaRPr b="1"/>
          </a:p>
          <a:p>
            <a:pPr indent="0" lvl="0" marL="0" marR="0" rtl="0" algn="l">
              <a:lnSpc>
                <a:spcPct val="100000"/>
              </a:lnSpc>
              <a:spcBef>
                <a:spcPts val="0"/>
              </a:spcBef>
              <a:spcAft>
                <a:spcPts val="0"/>
              </a:spcAft>
              <a:buClr>
                <a:schemeClr val="dk1"/>
              </a:buClr>
              <a:buSzPts val="800"/>
              <a:buFont typeface="Calibri"/>
              <a:buNone/>
            </a:pPr>
            <a:r>
              <a:rPr lang="en-GB"/>
              <a:t>Ed Hawkins - Warming Stripes. Shows the temperature variation from a baseline 1990 level from 1850 to the present day. Darker blue is colder and darker red is hotter.</a:t>
            </a:r>
            <a:endParaRPr/>
          </a:p>
          <a:p>
            <a:pPr indent="0" lvl="0" marL="0" rtl="0" algn="l">
              <a:spcBef>
                <a:spcPts val="0"/>
              </a:spcBef>
              <a:spcAft>
                <a:spcPts val="0"/>
              </a:spcAft>
              <a:buNone/>
            </a:pPr>
            <a:r>
              <a:t/>
            </a:r>
            <a:endParaRPr/>
          </a:p>
        </p:txBody>
      </p:sp>
      <p:sp>
        <p:nvSpPr>
          <p:cNvPr id="188" name="Google Shape;1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lang="en-GB"/>
              <a:t>Keeling Curve - Showing carbon dioxide concentration over the last 800,000 years which is currently around 420ppm.</a:t>
            </a:r>
            <a:endParaRPr/>
          </a:p>
          <a:p>
            <a:pPr indent="0" lvl="0" marL="0" rtl="0" algn="l">
              <a:spcBef>
                <a:spcPts val="0"/>
              </a:spcBef>
              <a:spcAft>
                <a:spcPts val="0"/>
              </a:spcAft>
              <a:buNone/>
            </a:pPr>
            <a:r>
              <a:t/>
            </a:r>
            <a:endParaRPr/>
          </a:p>
        </p:txBody>
      </p:sp>
      <p:sp>
        <p:nvSpPr>
          <p:cNvPr id="195" name="Google Shape;19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lang="en-GB"/>
              <a:t>Using a whiteboard/smartboard/flip chart mind map the different sources of GHG emissions</a:t>
            </a:r>
            <a:endParaRPr/>
          </a:p>
          <a:p>
            <a:pPr indent="0" lvl="0" marL="0" rtl="0" algn="l">
              <a:spcBef>
                <a:spcPts val="0"/>
              </a:spcBef>
              <a:spcAft>
                <a:spcPts val="0"/>
              </a:spcAft>
              <a:buClr>
                <a:schemeClr val="dk1"/>
              </a:buClr>
              <a:buSzPts val="800"/>
              <a:buFont typeface="Calibri"/>
              <a:buNone/>
            </a:pPr>
            <a:r>
              <a:rPr lang="en-GB"/>
              <a:t>Hints: Where do we get our energy and electricity? How do we get around? How is all our stuff made? What do we eat? </a:t>
            </a:r>
            <a:endParaRPr/>
          </a:p>
          <a:p>
            <a:pPr indent="0" lvl="0" marL="0" rtl="0" algn="l">
              <a:spcBef>
                <a:spcPts val="0"/>
              </a:spcBef>
              <a:spcAft>
                <a:spcPts val="0"/>
              </a:spcAft>
              <a:buNone/>
            </a:pPr>
            <a:r>
              <a:t/>
            </a:r>
            <a:endParaRPr/>
          </a:p>
        </p:txBody>
      </p:sp>
      <p:sp>
        <p:nvSpPr>
          <p:cNvPr id="202" name="Google Shape;20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Bunker fuel is any fuel used on board a ship</a:t>
            </a:r>
            <a:endParaRPr/>
          </a:p>
        </p:txBody>
      </p:sp>
      <p:sp>
        <p:nvSpPr>
          <p:cNvPr id="209" name="Google Shape;2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Title Slide - Style Three">
  <p:cSld name="1_Text Title Slide - Style Three">
    <p:bg>
      <p:bgPr>
        <a:solidFill>
          <a:schemeClr val="lt2"/>
        </a:solidFill>
      </p:bgPr>
    </p:bg>
    <p:spTree>
      <p:nvGrpSpPr>
        <p:cNvPr id="10" name="Shape 10"/>
        <p:cNvGrpSpPr/>
        <p:nvPr/>
      </p:nvGrpSpPr>
      <p:grpSpPr>
        <a:xfrm>
          <a:off x="0" y="0"/>
          <a:ext cx="0" cy="0"/>
          <a:chOff x="0" y="0"/>
          <a:chExt cx="0" cy="0"/>
        </a:xfrm>
      </p:grpSpPr>
      <p:sp>
        <p:nvSpPr>
          <p:cNvPr id="11" name="Google Shape;11;p18"/>
          <p:cNvSpPr/>
          <p:nvPr/>
        </p:nvSpPr>
        <p:spPr>
          <a:xfrm>
            <a:off x="-108520" y="-38250"/>
            <a:ext cx="468000" cy="5220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12" name="Google Shape;12;p18"/>
          <p:cNvPicPr preferRelativeResize="0"/>
          <p:nvPr/>
        </p:nvPicPr>
        <p:blipFill rotWithShape="1">
          <a:blip r:embed="rId2">
            <a:alphaModFix/>
          </a:blip>
          <a:srcRect b="0" l="0" r="0" t="0"/>
          <a:stretch/>
        </p:blipFill>
        <p:spPr>
          <a:xfrm>
            <a:off x="7236296" y="4011910"/>
            <a:ext cx="1461600" cy="693749"/>
          </a:xfrm>
          <a:prstGeom prst="rect">
            <a:avLst/>
          </a:prstGeom>
          <a:noFill/>
          <a:ln>
            <a:noFill/>
          </a:ln>
        </p:spPr>
      </p:pic>
      <p:sp>
        <p:nvSpPr>
          <p:cNvPr id="13" name="Google Shape;13;p18"/>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4700"/>
              <a:buFont typeface="Arial"/>
              <a:buNone/>
              <a:defRPr b="1" i="0" sz="47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2pPr>
            <a:lvl3pPr indent="-228600" lvl="2" marL="13716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3pPr>
            <a:lvl4pPr indent="-228600" lvl="3" marL="18288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4pPr>
            <a:lvl5pPr indent="-228600" lvl="4" marL="22860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4" name="Google Shape;14;p18"/>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2pPr>
            <a:lvl3pPr indent="-228600" lvl="2" marL="13716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3pPr>
            <a:lvl4pPr indent="-228600" lvl="3" marL="18288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4pPr>
            <a:lvl5pPr indent="-228600" lvl="4" marL="22860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One">
  <p:cSld name="Text Title Slide - Style One">
    <p:bg>
      <p:bgPr>
        <a:solidFill>
          <a:schemeClr val="dk1"/>
        </a:solidFill>
      </p:bgPr>
    </p:bg>
    <p:spTree>
      <p:nvGrpSpPr>
        <p:cNvPr id="66" name="Shape 66"/>
        <p:cNvGrpSpPr/>
        <p:nvPr/>
      </p:nvGrpSpPr>
      <p:grpSpPr>
        <a:xfrm>
          <a:off x="0" y="0"/>
          <a:ext cx="0" cy="0"/>
          <a:chOff x="0" y="0"/>
          <a:chExt cx="0" cy="0"/>
        </a:xfrm>
      </p:grpSpPr>
      <p:sp>
        <p:nvSpPr>
          <p:cNvPr id="67" name="Google Shape;67;p27"/>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68" name="Google Shape;68;p27"/>
          <p:cNvPicPr preferRelativeResize="0"/>
          <p:nvPr/>
        </p:nvPicPr>
        <p:blipFill rotWithShape="1">
          <a:blip r:embed="rId2">
            <a:alphaModFix/>
          </a:blip>
          <a:srcRect b="0" l="0" r="0" t="0"/>
          <a:stretch/>
        </p:blipFill>
        <p:spPr>
          <a:xfrm>
            <a:off x="7236296" y="4043069"/>
            <a:ext cx="1461600" cy="693749"/>
          </a:xfrm>
          <a:prstGeom prst="rect">
            <a:avLst/>
          </a:prstGeom>
          <a:noFill/>
          <a:ln>
            <a:noFill/>
          </a:ln>
        </p:spPr>
      </p:pic>
      <p:sp>
        <p:nvSpPr>
          <p:cNvPr id="69" name="Google Shape;69;p27"/>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4700"/>
              <a:buFont typeface="Arial"/>
              <a:buNone/>
              <a:defRPr b="1" i="0" sz="47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70" name="Google Shape;70;p27"/>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Two">
  <p:cSld name="Text Title Slide - Style Two">
    <p:bg>
      <p:bgPr>
        <a:solidFill>
          <a:schemeClr val="dk2"/>
        </a:solidFill>
      </p:bgPr>
    </p:bg>
    <p:spTree>
      <p:nvGrpSpPr>
        <p:cNvPr id="71" name="Shape 71"/>
        <p:cNvGrpSpPr/>
        <p:nvPr/>
      </p:nvGrpSpPr>
      <p:grpSpPr>
        <a:xfrm>
          <a:off x="0" y="0"/>
          <a:ext cx="0" cy="0"/>
          <a:chOff x="0" y="0"/>
          <a:chExt cx="0" cy="0"/>
        </a:xfrm>
      </p:grpSpPr>
      <p:sp>
        <p:nvSpPr>
          <p:cNvPr id="72" name="Google Shape;72;p28"/>
          <p:cNvSpPr/>
          <p:nvPr/>
        </p:nvSpPr>
        <p:spPr>
          <a:xfrm>
            <a:off x="-108520" y="-38250"/>
            <a:ext cx="468000" cy="52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73" name="Google Shape;73;p28"/>
          <p:cNvPicPr preferRelativeResize="0"/>
          <p:nvPr/>
        </p:nvPicPr>
        <p:blipFill rotWithShape="1">
          <a:blip r:embed="rId2">
            <a:alphaModFix/>
          </a:blip>
          <a:srcRect b="0" l="0" r="0" t="0"/>
          <a:stretch/>
        </p:blipFill>
        <p:spPr>
          <a:xfrm>
            <a:off x="7236296" y="4043069"/>
            <a:ext cx="1461600" cy="693748"/>
          </a:xfrm>
          <a:prstGeom prst="rect">
            <a:avLst/>
          </a:prstGeom>
          <a:noFill/>
          <a:ln>
            <a:noFill/>
          </a:ln>
        </p:spPr>
      </p:pic>
      <p:sp>
        <p:nvSpPr>
          <p:cNvPr id="74" name="Google Shape;74;p28"/>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6"/>
              </a:buClr>
              <a:buSzPts val="4700"/>
              <a:buFont typeface="Arial"/>
              <a:buNone/>
              <a:defRPr b="1" i="0" sz="4700" u="none" cap="none" strike="noStrike">
                <a:solidFill>
                  <a:schemeClr val="accent6"/>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75" name="Google Shape;75;p28"/>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Three">
  <p:cSld name="Text Title Slide - Style Three">
    <p:bg>
      <p:bgPr>
        <a:solidFill>
          <a:schemeClr val="accent2"/>
        </a:solidFill>
      </p:bgPr>
    </p:bg>
    <p:spTree>
      <p:nvGrpSpPr>
        <p:cNvPr id="76" name="Shape 76"/>
        <p:cNvGrpSpPr/>
        <p:nvPr/>
      </p:nvGrpSpPr>
      <p:grpSpPr>
        <a:xfrm>
          <a:off x="0" y="0"/>
          <a:ext cx="0" cy="0"/>
          <a:chOff x="0" y="0"/>
          <a:chExt cx="0" cy="0"/>
        </a:xfrm>
      </p:grpSpPr>
      <p:sp>
        <p:nvSpPr>
          <p:cNvPr id="77" name="Google Shape;77;p29"/>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78" name="Google Shape;78;p29"/>
          <p:cNvPicPr preferRelativeResize="0"/>
          <p:nvPr/>
        </p:nvPicPr>
        <p:blipFill rotWithShape="1">
          <a:blip r:embed="rId2">
            <a:alphaModFix/>
          </a:blip>
          <a:srcRect b="0" l="0" r="0" t="0"/>
          <a:stretch/>
        </p:blipFill>
        <p:spPr>
          <a:xfrm>
            <a:off x="7236296" y="4043069"/>
            <a:ext cx="1461600" cy="693749"/>
          </a:xfrm>
          <a:prstGeom prst="rect">
            <a:avLst/>
          </a:prstGeom>
          <a:noFill/>
          <a:ln>
            <a:noFill/>
          </a:ln>
        </p:spPr>
      </p:pic>
      <p:sp>
        <p:nvSpPr>
          <p:cNvPr id="79" name="Google Shape;79;p29"/>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4700"/>
              <a:buFont typeface="Arial"/>
              <a:buNone/>
              <a:defRPr b="1" i="0" sz="47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80" name="Google Shape;80;p29"/>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81" name="Shape 81"/>
        <p:cNvGrpSpPr/>
        <p:nvPr/>
      </p:nvGrpSpPr>
      <p:grpSpPr>
        <a:xfrm>
          <a:off x="0" y="0"/>
          <a:ext cx="0" cy="0"/>
          <a:chOff x="0" y="0"/>
          <a:chExt cx="0" cy="0"/>
        </a:xfrm>
      </p:grpSpPr>
      <p:sp>
        <p:nvSpPr>
          <p:cNvPr id="82" name="Google Shape;82;p30"/>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83" name="Google Shape;83;p30"/>
          <p:cNvSpPr txBox="1"/>
          <p:nvPr>
            <p:ph idx="1"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84" name="Google Shape;84;p30"/>
          <p:cNvSpPr txBox="1"/>
          <p:nvPr>
            <p:ph idx="2" type="body"/>
          </p:nvPr>
        </p:nvSpPr>
        <p:spPr>
          <a:xfrm>
            <a:off x="792000" y="1295999"/>
            <a:ext cx="4716103" cy="293151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85" name="Google Shape;85;p30"/>
          <p:cNvSpPr txBox="1"/>
          <p:nvPr>
            <p:ph idx="3"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86" name="Google Shape;86;p30"/>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87" name="Google Shape;87;p30"/>
          <p:cNvSpPr/>
          <p:nvPr>
            <p:ph idx="4" type="pic"/>
          </p:nvPr>
        </p:nvSpPr>
        <p:spPr>
          <a:xfrm>
            <a:off x="5796136" y="1295400"/>
            <a:ext cx="2952577" cy="2688901"/>
          </a:xfrm>
          <a:prstGeom prst="rect">
            <a:avLst/>
          </a:prstGeom>
          <a:noFill/>
          <a:ln>
            <a:noFill/>
          </a:ln>
        </p:spPr>
      </p:sp>
      <p:sp>
        <p:nvSpPr>
          <p:cNvPr id="88" name="Google Shape;88;p30"/>
          <p:cNvSpPr txBox="1"/>
          <p:nvPr>
            <p:ph idx="5" type="body"/>
          </p:nvPr>
        </p:nvSpPr>
        <p:spPr>
          <a:xfrm>
            <a:off x="5796136" y="4166343"/>
            <a:ext cx="2951864"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89" name="Google Shape;89;p30"/>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90" name="Shape 90"/>
        <p:cNvGrpSpPr/>
        <p:nvPr/>
      </p:nvGrpSpPr>
      <p:grpSpPr>
        <a:xfrm>
          <a:off x="0" y="0"/>
          <a:ext cx="0" cy="0"/>
          <a:chOff x="0" y="0"/>
          <a:chExt cx="0" cy="0"/>
        </a:xfrm>
      </p:grpSpPr>
      <p:sp>
        <p:nvSpPr>
          <p:cNvPr id="91" name="Google Shape;91;p31"/>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92" name="Google Shape;92;p31"/>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93" name="Google Shape;93;p31"/>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94" name="Google Shape;94;p31"/>
          <p:cNvSpPr/>
          <p:nvPr>
            <p:ph idx="2" type="tbl"/>
          </p:nvPr>
        </p:nvSpPr>
        <p:spPr>
          <a:xfrm>
            <a:off x="792163" y="1295400"/>
            <a:ext cx="7955837" cy="293211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612"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612"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612"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612"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612"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612"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612"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612" u="none" cap="none" strike="noStrike">
                <a:solidFill>
                  <a:schemeClr val="dk1"/>
                </a:solidFill>
                <a:latin typeface="Arial"/>
                <a:ea typeface="Arial"/>
                <a:cs typeface="Arial"/>
                <a:sym typeface="Arial"/>
              </a:defRPr>
            </a:lvl9pPr>
          </a:lstStyle>
          <a:p/>
        </p:txBody>
      </p:sp>
      <p:sp>
        <p:nvSpPr>
          <p:cNvPr id="95" name="Google Shape;95;p31"/>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96" name="Google Shape;96;p31"/>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with Photo">
  <p:cSld name="Bullet Slide with Photo">
    <p:spTree>
      <p:nvGrpSpPr>
        <p:cNvPr id="97" name="Shape 97"/>
        <p:cNvGrpSpPr/>
        <p:nvPr/>
      </p:nvGrpSpPr>
      <p:grpSpPr>
        <a:xfrm>
          <a:off x="0" y="0"/>
          <a:ext cx="0" cy="0"/>
          <a:chOff x="0" y="0"/>
          <a:chExt cx="0" cy="0"/>
        </a:xfrm>
      </p:grpSpPr>
      <p:sp>
        <p:nvSpPr>
          <p:cNvPr id="98" name="Google Shape;98;p32"/>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99" name="Google Shape;99;p32"/>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0" name="Google Shape;100;p32"/>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101" name="Google Shape;101;p32"/>
          <p:cNvSpPr txBox="1"/>
          <p:nvPr>
            <p:ph idx="2" type="body"/>
          </p:nvPr>
        </p:nvSpPr>
        <p:spPr>
          <a:xfrm>
            <a:off x="792000" y="1295999"/>
            <a:ext cx="4716103" cy="2931513"/>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1pPr>
            <a:lvl2pPr indent="-336550" lvl="1" marL="9144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2" name="Google Shape;102;p32"/>
          <p:cNvSpPr/>
          <p:nvPr>
            <p:ph idx="3" type="pic"/>
          </p:nvPr>
        </p:nvSpPr>
        <p:spPr>
          <a:xfrm>
            <a:off x="5796136" y="1295401"/>
            <a:ext cx="2952577" cy="2804131"/>
          </a:xfrm>
          <a:prstGeom prst="rect">
            <a:avLst/>
          </a:prstGeom>
          <a:noFill/>
          <a:ln>
            <a:noFill/>
          </a:ln>
        </p:spPr>
      </p:sp>
      <p:sp>
        <p:nvSpPr>
          <p:cNvPr id="103" name="Google Shape;103;p32"/>
          <p:cNvSpPr txBox="1"/>
          <p:nvPr>
            <p:ph idx="4"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3"/>
              </a:buClr>
              <a:buSzPts val="2600"/>
              <a:buFont typeface="Arial"/>
              <a:buNone/>
              <a:defRPr b="1" i="0" sz="26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4" name="Google Shape;104;p32"/>
          <p:cNvSpPr txBox="1"/>
          <p:nvPr>
            <p:ph idx="5" type="body"/>
          </p:nvPr>
        </p:nvSpPr>
        <p:spPr>
          <a:xfrm>
            <a:off x="5796136" y="4166343"/>
            <a:ext cx="2951864"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05" name="Google Shape;105;p32"/>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p:cSld name="1_Divider Slide">
    <p:spTree>
      <p:nvGrpSpPr>
        <p:cNvPr id="106" name="Shape 106"/>
        <p:cNvGrpSpPr/>
        <p:nvPr/>
      </p:nvGrpSpPr>
      <p:grpSpPr>
        <a:xfrm>
          <a:off x="0" y="0"/>
          <a:ext cx="0" cy="0"/>
          <a:chOff x="0" y="0"/>
          <a:chExt cx="0" cy="0"/>
        </a:xfrm>
      </p:grpSpPr>
      <p:sp>
        <p:nvSpPr>
          <p:cNvPr id="107" name="Google Shape;107;p33"/>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08" name="Google Shape;108;p33"/>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9" name="Google Shape;109;p33"/>
          <p:cNvSpPr txBox="1"/>
          <p:nvPr>
            <p:ph idx="2" type="body"/>
          </p:nvPr>
        </p:nvSpPr>
        <p:spPr>
          <a:xfrm>
            <a:off x="791999" y="1295998"/>
            <a:ext cx="4932129" cy="113173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1pPr>
            <a:lvl2pPr indent="-228600" lvl="1" marL="9144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2pPr>
            <a:lvl3pPr indent="-228600" lvl="2" marL="13716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3pPr>
            <a:lvl4pPr indent="-228600" lvl="3" marL="18288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4pPr>
            <a:lvl5pPr indent="-228600" lvl="4" marL="22860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0" name="Google Shape;110;p33"/>
          <p:cNvSpPr txBox="1"/>
          <p:nvPr>
            <p:ph idx="3" type="body"/>
          </p:nvPr>
        </p:nvSpPr>
        <p:spPr>
          <a:xfrm>
            <a:off x="791999" y="2808000"/>
            <a:ext cx="4932129" cy="77997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1" name="Google Shape;111;p33"/>
          <p:cNvSpPr/>
          <p:nvPr>
            <p:ph idx="4" type="pic"/>
          </p:nvPr>
        </p:nvSpPr>
        <p:spPr>
          <a:xfrm>
            <a:off x="5864455" y="3869"/>
            <a:ext cx="3279545" cy="5139631"/>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ase Study Slide">
  <p:cSld name="Photo Case Study Slide">
    <p:spTree>
      <p:nvGrpSpPr>
        <p:cNvPr id="112" name="Shape 112"/>
        <p:cNvGrpSpPr/>
        <p:nvPr/>
      </p:nvGrpSpPr>
      <p:grpSpPr>
        <a:xfrm>
          <a:off x="0" y="0"/>
          <a:ext cx="0" cy="0"/>
          <a:chOff x="0" y="0"/>
          <a:chExt cx="0" cy="0"/>
        </a:xfrm>
      </p:grpSpPr>
      <p:sp>
        <p:nvSpPr>
          <p:cNvPr id="113" name="Google Shape;113;p34"/>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14" name="Google Shape;114;p34"/>
          <p:cNvSpPr txBox="1"/>
          <p:nvPr>
            <p:ph idx="1" type="body"/>
          </p:nvPr>
        </p:nvSpPr>
        <p:spPr>
          <a:xfrm>
            <a:off x="792000" y="737990"/>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Clr>
                <a:schemeClr val="accent3"/>
              </a:buClr>
              <a:buSzPts val="1800"/>
              <a:buFont typeface="Arial"/>
              <a:buNone/>
              <a:defRPr b="1" i="0" sz="18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5" name="Google Shape;115;p34"/>
          <p:cNvSpPr txBox="1"/>
          <p:nvPr>
            <p:ph idx="2" type="body"/>
          </p:nvPr>
        </p:nvSpPr>
        <p:spPr>
          <a:xfrm>
            <a:off x="792000" y="489482"/>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24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cxnSp>
        <p:nvCxnSpPr>
          <p:cNvPr id="116" name="Google Shape;116;p34"/>
          <p:cNvCxnSpPr/>
          <p:nvPr/>
        </p:nvCxnSpPr>
        <p:spPr>
          <a:xfrm>
            <a:off x="792000" y="1296000"/>
            <a:ext cx="7956000" cy="0"/>
          </a:xfrm>
          <a:prstGeom prst="straightConnector1">
            <a:avLst/>
          </a:prstGeom>
          <a:noFill/>
          <a:ln cap="flat" cmpd="sng" w="12700">
            <a:solidFill>
              <a:schemeClr val="accent2"/>
            </a:solidFill>
            <a:prstDash val="solid"/>
            <a:round/>
            <a:headEnd len="sm" w="sm" type="none"/>
            <a:tailEnd len="sm" w="sm" type="none"/>
          </a:ln>
        </p:spPr>
      </p:cxnSp>
      <p:cxnSp>
        <p:nvCxnSpPr>
          <p:cNvPr id="117" name="Google Shape;117;p34"/>
          <p:cNvCxnSpPr/>
          <p:nvPr/>
        </p:nvCxnSpPr>
        <p:spPr>
          <a:xfrm>
            <a:off x="792000" y="4680000"/>
            <a:ext cx="7956000" cy="0"/>
          </a:xfrm>
          <a:prstGeom prst="straightConnector1">
            <a:avLst/>
          </a:prstGeom>
          <a:noFill/>
          <a:ln cap="flat" cmpd="sng" w="12700">
            <a:solidFill>
              <a:schemeClr val="accent2"/>
            </a:solidFill>
            <a:prstDash val="solid"/>
            <a:round/>
            <a:headEnd len="sm" w="sm" type="none"/>
            <a:tailEnd len="sm" w="sm" type="none"/>
          </a:ln>
        </p:spPr>
      </p:cxnSp>
      <p:sp>
        <p:nvSpPr>
          <p:cNvPr id="118" name="Google Shape;118;p34"/>
          <p:cNvSpPr/>
          <p:nvPr>
            <p:ph idx="3" type="pic"/>
          </p:nvPr>
        </p:nvSpPr>
        <p:spPr>
          <a:xfrm>
            <a:off x="5292000" y="1511845"/>
            <a:ext cx="3456000" cy="2577440"/>
          </a:xfrm>
          <a:prstGeom prst="rect">
            <a:avLst/>
          </a:prstGeom>
          <a:noFill/>
          <a:ln>
            <a:noFill/>
          </a:ln>
        </p:spPr>
      </p:sp>
      <p:sp>
        <p:nvSpPr>
          <p:cNvPr id="119" name="Google Shape;119;p34"/>
          <p:cNvSpPr txBox="1"/>
          <p:nvPr>
            <p:ph idx="4" type="body"/>
          </p:nvPr>
        </p:nvSpPr>
        <p:spPr>
          <a:xfrm>
            <a:off x="792001" y="1511300"/>
            <a:ext cx="4284056" cy="10192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0" name="Google Shape;120;p34"/>
          <p:cNvSpPr txBox="1"/>
          <p:nvPr>
            <p:ph idx="5" type="body"/>
          </p:nvPr>
        </p:nvSpPr>
        <p:spPr>
          <a:xfrm>
            <a:off x="792001" y="3023464"/>
            <a:ext cx="4284056" cy="14204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1" name="Google Shape;121;p34"/>
          <p:cNvSpPr txBox="1"/>
          <p:nvPr>
            <p:ph idx="6" type="body"/>
          </p:nvPr>
        </p:nvSpPr>
        <p:spPr>
          <a:xfrm>
            <a:off x="792000" y="2530549"/>
            <a:ext cx="4284056"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2" name="Google Shape;122;p34"/>
          <p:cNvSpPr txBox="1"/>
          <p:nvPr>
            <p:ph idx="7" type="body"/>
          </p:nvPr>
        </p:nvSpPr>
        <p:spPr>
          <a:xfrm>
            <a:off x="5292000" y="4166343"/>
            <a:ext cx="3456000"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23" name="Google Shape;123;p34"/>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ase Study Slide">
  <p:cSld name="Text Case Study Slide">
    <p:spTree>
      <p:nvGrpSpPr>
        <p:cNvPr id="124" name="Shape 124"/>
        <p:cNvGrpSpPr/>
        <p:nvPr/>
      </p:nvGrpSpPr>
      <p:grpSpPr>
        <a:xfrm>
          <a:off x="0" y="0"/>
          <a:ext cx="0" cy="0"/>
          <a:chOff x="0" y="0"/>
          <a:chExt cx="0" cy="0"/>
        </a:xfrm>
      </p:grpSpPr>
      <p:sp>
        <p:nvSpPr>
          <p:cNvPr id="125" name="Google Shape;125;p35"/>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26" name="Google Shape;126;p35"/>
          <p:cNvSpPr txBox="1"/>
          <p:nvPr>
            <p:ph idx="1" type="body"/>
          </p:nvPr>
        </p:nvSpPr>
        <p:spPr>
          <a:xfrm>
            <a:off x="792000" y="737990"/>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Clr>
                <a:schemeClr val="accent3"/>
              </a:buClr>
              <a:buSzPts val="1800"/>
              <a:buFont typeface="Arial"/>
              <a:buNone/>
              <a:defRPr b="1" i="0" sz="18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7" name="Google Shape;127;p35"/>
          <p:cNvSpPr txBox="1"/>
          <p:nvPr>
            <p:ph idx="2" type="body"/>
          </p:nvPr>
        </p:nvSpPr>
        <p:spPr>
          <a:xfrm>
            <a:off x="792000" y="489482"/>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24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cxnSp>
        <p:nvCxnSpPr>
          <p:cNvPr id="128" name="Google Shape;128;p35"/>
          <p:cNvCxnSpPr/>
          <p:nvPr/>
        </p:nvCxnSpPr>
        <p:spPr>
          <a:xfrm>
            <a:off x="792000" y="1296000"/>
            <a:ext cx="7956000" cy="0"/>
          </a:xfrm>
          <a:prstGeom prst="straightConnector1">
            <a:avLst/>
          </a:prstGeom>
          <a:noFill/>
          <a:ln cap="flat" cmpd="sng" w="12700">
            <a:solidFill>
              <a:schemeClr val="accent2"/>
            </a:solidFill>
            <a:prstDash val="solid"/>
            <a:round/>
            <a:headEnd len="sm" w="sm" type="none"/>
            <a:tailEnd len="sm" w="sm" type="none"/>
          </a:ln>
        </p:spPr>
      </p:cxnSp>
      <p:cxnSp>
        <p:nvCxnSpPr>
          <p:cNvPr id="129" name="Google Shape;129;p35"/>
          <p:cNvCxnSpPr/>
          <p:nvPr/>
        </p:nvCxnSpPr>
        <p:spPr>
          <a:xfrm>
            <a:off x="792000" y="4680000"/>
            <a:ext cx="7956000" cy="0"/>
          </a:xfrm>
          <a:prstGeom prst="straightConnector1">
            <a:avLst/>
          </a:prstGeom>
          <a:noFill/>
          <a:ln cap="flat" cmpd="sng" w="12700">
            <a:solidFill>
              <a:schemeClr val="accent2"/>
            </a:solidFill>
            <a:prstDash val="solid"/>
            <a:round/>
            <a:headEnd len="sm" w="sm" type="none"/>
            <a:tailEnd len="sm" w="sm" type="none"/>
          </a:ln>
        </p:spPr>
      </p:cxnSp>
      <p:sp>
        <p:nvSpPr>
          <p:cNvPr id="130" name="Google Shape;130;p35"/>
          <p:cNvSpPr txBox="1"/>
          <p:nvPr>
            <p:ph idx="3" type="body"/>
          </p:nvPr>
        </p:nvSpPr>
        <p:spPr>
          <a:xfrm>
            <a:off x="4463944" y="3131388"/>
            <a:ext cx="4284056" cy="10192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1" name="Google Shape;131;p35"/>
          <p:cNvSpPr txBox="1"/>
          <p:nvPr>
            <p:ph idx="4" type="body"/>
          </p:nvPr>
        </p:nvSpPr>
        <p:spPr>
          <a:xfrm>
            <a:off x="792001" y="1503446"/>
            <a:ext cx="3491967" cy="2924801"/>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2" name="Google Shape;132;p35"/>
          <p:cNvSpPr txBox="1"/>
          <p:nvPr>
            <p:ph idx="5" type="body"/>
          </p:nvPr>
        </p:nvSpPr>
        <p:spPr>
          <a:xfrm>
            <a:off x="4463943" y="4150637"/>
            <a:ext cx="4284056"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3" name="Google Shape;133;p35"/>
          <p:cNvSpPr txBox="1"/>
          <p:nvPr>
            <p:ph idx="6" type="body"/>
          </p:nvPr>
        </p:nvSpPr>
        <p:spPr>
          <a:xfrm>
            <a:off x="4463942" y="1503447"/>
            <a:ext cx="4284056" cy="1376194"/>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1pPr>
            <a:lvl2pPr indent="-228600" lvl="1" marL="9144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34" name="Google Shape;134;p35"/>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One">
  <p:cSld name="Sign-off Slide - Style One">
    <p:bg>
      <p:bgPr>
        <a:solidFill>
          <a:schemeClr val="dk2"/>
        </a:solidFill>
      </p:bgPr>
    </p:bg>
    <p:spTree>
      <p:nvGrpSpPr>
        <p:cNvPr id="135" name="Shape 135"/>
        <p:cNvGrpSpPr/>
        <p:nvPr/>
      </p:nvGrpSpPr>
      <p:grpSpPr>
        <a:xfrm>
          <a:off x="0" y="0"/>
          <a:ext cx="0" cy="0"/>
          <a:chOff x="0" y="0"/>
          <a:chExt cx="0" cy="0"/>
        </a:xfrm>
      </p:grpSpPr>
      <p:sp>
        <p:nvSpPr>
          <p:cNvPr id="136" name="Google Shape;136;p36"/>
          <p:cNvSpPr/>
          <p:nvPr/>
        </p:nvSpPr>
        <p:spPr>
          <a:xfrm>
            <a:off x="-108520" y="-38250"/>
            <a:ext cx="468000" cy="52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37" name="Google Shape;137;p36"/>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b="0" i="0" lang="en-GB" sz="1648" u="none" cap="none" strike="noStrike">
                <a:solidFill>
                  <a:srgbClr val="414042"/>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b="0" i="0" sz="1648" u="none" cap="none" strike="noStrike">
              <a:solidFill>
                <a:srgbClr val="414042"/>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rgbClr val="414042"/>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b="0" i="0" sz="1648" u="none" cap="none" strike="noStrike">
              <a:solidFill>
                <a:srgbClr val="414042"/>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rgbClr val="414042"/>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b="0" i="0" sz="1648" u="none" cap="none" strike="noStrike">
              <a:solidFill>
                <a:srgbClr val="414042"/>
              </a:solidFill>
              <a:latin typeface="Arial"/>
              <a:ea typeface="Arial"/>
              <a:cs typeface="Arial"/>
              <a:sym typeface="Arial"/>
            </a:endParaRPr>
          </a:p>
        </p:txBody>
      </p:sp>
      <p:sp>
        <p:nvSpPr>
          <p:cNvPr id="138" name="Google Shape;138;p36"/>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i="0" lang="en-GB" sz="1648" u="none" cap="none" strike="noStrike">
                <a:solidFill>
                  <a:srgbClr val="414042"/>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i="0" sz="1648" u="none" cap="none" strike="noStrike">
              <a:solidFill>
                <a:srgbClr val="414042"/>
              </a:solidFill>
              <a:latin typeface="Arial"/>
              <a:ea typeface="Arial"/>
              <a:cs typeface="Arial"/>
              <a:sym typeface="Arial"/>
            </a:endParaRPr>
          </a:p>
        </p:txBody>
      </p:sp>
      <p:sp>
        <p:nvSpPr>
          <p:cNvPr id="139" name="Google Shape;139;p36"/>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rgbClr val="414042"/>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b="0" i="0" lang="en-GB" sz="800" u="none" cap="none" strike="noStrike">
                <a:solidFill>
                  <a:srgbClr val="414042"/>
                </a:solidFill>
                <a:latin typeface="Arial"/>
                <a:ea typeface="Arial"/>
                <a:cs typeface="Arial"/>
                <a:sym typeface="Arial"/>
              </a:rPr>
              <a:t>VAT Registration No. 416740656.</a:t>
            </a:r>
            <a:endParaRPr/>
          </a:p>
        </p:txBody>
      </p:sp>
      <p:pic>
        <p:nvPicPr>
          <p:cNvPr id="140" name="Google Shape;140;p36"/>
          <p:cNvPicPr preferRelativeResize="0"/>
          <p:nvPr/>
        </p:nvPicPr>
        <p:blipFill rotWithShape="1">
          <a:blip r:embed="rId2">
            <a:alphaModFix/>
          </a:blip>
          <a:srcRect b="0" l="0" r="0" t="0"/>
          <a:stretch/>
        </p:blipFill>
        <p:spPr>
          <a:xfrm>
            <a:off x="6804248" y="3797932"/>
            <a:ext cx="1872000" cy="8885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5" name="Shape 15"/>
        <p:cNvGrpSpPr/>
        <p:nvPr/>
      </p:nvGrpSpPr>
      <p:grpSpPr>
        <a:xfrm>
          <a:off x="0" y="0"/>
          <a:ext cx="0" cy="0"/>
          <a:chOff x="0" y="0"/>
          <a:chExt cx="0" cy="0"/>
        </a:xfrm>
      </p:grpSpPr>
      <p:sp>
        <p:nvSpPr>
          <p:cNvPr id="16" name="Google Shape;16;p19"/>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7" name="Google Shape;17;p19"/>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8" name="Google Shape;18;p19"/>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19" name="Google Shape;19;p19"/>
          <p:cNvSpPr txBox="1"/>
          <p:nvPr>
            <p:ph idx="2" type="body"/>
          </p:nvPr>
        </p:nvSpPr>
        <p:spPr>
          <a:xfrm>
            <a:off x="792000" y="1295999"/>
            <a:ext cx="7956000" cy="293151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0" name="Google Shape;20;p19"/>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21" name="Google Shape;21;p19"/>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Two">
  <p:cSld name="Sign-off Slide - Style Two">
    <p:bg>
      <p:bgPr>
        <a:solidFill>
          <a:schemeClr val="accent3"/>
        </a:solidFill>
      </p:bgPr>
    </p:bg>
    <p:spTree>
      <p:nvGrpSpPr>
        <p:cNvPr id="141" name="Shape 141"/>
        <p:cNvGrpSpPr/>
        <p:nvPr/>
      </p:nvGrpSpPr>
      <p:grpSpPr>
        <a:xfrm>
          <a:off x="0" y="0"/>
          <a:ext cx="0" cy="0"/>
          <a:chOff x="0" y="0"/>
          <a:chExt cx="0" cy="0"/>
        </a:xfrm>
      </p:grpSpPr>
      <p:pic>
        <p:nvPicPr>
          <p:cNvPr id="142" name="Google Shape;142;p37"/>
          <p:cNvPicPr preferRelativeResize="0"/>
          <p:nvPr/>
        </p:nvPicPr>
        <p:blipFill rotWithShape="1">
          <a:blip r:embed="rId2">
            <a:alphaModFix/>
          </a:blip>
          <a:srcRect b="0" l="0" r="0" t="0"/>
          <a:stretch/>
        </p:blipFill>
        <p:spPr>
          <a:xfrm>
            <a:off x="6736415" y="3687078"/>
            <a:ext cx="2039232" cy="1132907"/>
          </a:xfrm>
          <a:prstGeom prst="rect">
            <a:avLst/>
          </a:prstGeom>
          <a:noFill/>
          <a:ln>
            <a:noFill/>
          </a:ln>
        </p:spPr>
      </p:pic>
      <p:sp>
        <p:nvSpPr>
          <p:cNvPr id="143" name="Google Shape;143;p37"/>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44" name="Google Shape;144;p37"/>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b="0" i="0" lang="en-GB" sz="1648" u="none" cap="none" strike="noStrike">
                <a:solidFill>
                  <a:schemeClr val="dk2"/>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b="0" i="0" sz="1648" u="none" cap="none" strike="noStrike">
              <a:solidFill>
                <a:schemeClr val="dk2"/>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chemeClr val="dk2"/>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b="0" i="0" sz="1648" u="none" cap="none" strike="noStrike">
              <a:solidFill>
                <a:schemeClr val="dk2"/>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chemeClr val="dk2"/>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b="0" i="0" sz="1648" u="none" cap="none" strike="noStrike">
              <a:solidFill>
                <a:schemeClr val="dk2"/>
              </a:solidFill>
              <a:latin typeface="Arial"/>
              <a:ea typeface="Arial"/>
              <a:cs typeface="Arial"/>
              <a:sym typeface="Arial"/>
            </a:endParaRPr>
          </a:p>
        </p:txBody>
      </p:sp>
      <p:sp>
        <p:nvSpPr>
          <p:cNvPr id="145" name="Google Shape;145;p37"/>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i="0" lang="en-GB" sz="1648" u="none" cap="none" strike="noStrike">
                <a:solidFill>
                  <a:schemeClr val="accent4"/>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i="0" sz="1648" u="none" cap="none" strike="noStrike">
              <a:solidFill>
                <a:schemeClr val="accent4"/>
              </a:solidFill>
              <a:latin typeface="Arial"/>
              <a:ea typeface="Arial"/>
              <a:cs typeface="Arial"/>
              <a:sym typeface="Arial"/>
            </a:endParaRPr>
          </a:p>
        </p:txBody>
      </p:sp>
      <p:sp>
        <p:nvSpPr>
          <p:cNvPr id="146" name="Google Shape;146;p37"/>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accent4"/>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b="0" i="0" lang="en-GB" sz="800" u="none" cap="none" strike="noStrike">
                <a:solidFill>
                  <a:schemeClr val="accent4"/>
                </a:solidFill>
                <a:latin typeface="Arial"/>
                <a:ea typeface="Arial"/>
                <a:cs typeface="Arial"/>
                <a:sym typeface="Arial"/>
              </a:rPr>
              <a:t>VAT Registration No. 416740656.</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Three">
  <p:cSld name="Sign-off Slide - Style Three">
    <p:bg>
      <p:bgPr>
        <a:solidFill>
          <a:schemeClr val="accent2"/>
        </a:solidFill>
      </p:bgPr>
    </p:bg>
    <p:spTree>
      <p:nvGrpSpPr>
        <p:cNvPr id="147" name="Shape 147"/>
        <p:cNvGrpSpPr/>
        <p:nvPr/>
      </p:nvGrpSpPr>
      <p:grpSpPr>
        <a:xfrm>
          <a:off x="0" y="0"/>
          <a:ext cx="0" cy="0"/>
          <a:chOff x="0" y="0"/>
          <a:chExt cx="0" cy="0"/>
        </a:xfrm>
      </p:grpSpPr>
      <p:sp>
        <p:nvSpPr>
          <p:cNvPr id="148" name="Google Shape;148;p38"/>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49" name="Google Shape;149;p38"/>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b="0" i="0" lang="en-GB" sz="1648" u="none" cap="none" strike="noStrike">
                <a:solidFill>
                  <a:schemeClr val="lt1"/>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b="0" i="0" sz="1648" u="none" cap="none" strike="noStrike">
              <a:solidFill>
                <a:schemeClr val="lt1"/>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chemeClr val="lt1"/>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b="0" i="0" sz="1648" u="none" cap="none" strike="noStrike">
              <a:solidFill>
                <a:schemeClr val="lt1"/>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chemeClr val="lt1"/>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b="0" i="0" sz="1648" u="none" cap="none" strike="noStrike">
              <a:solidFill>
                <a:schemeClr val="lt1"/>
              </a:solidFill>
              <a:latin typeface="Arial"/>
              <a:ea typeface="Arial"/>
              <a:cs typeface="Arial"/>
              <a:sym typeface="Arial"/>
            </a:endParaRPr>
          </a:p>
        </p:txBody>
      </p:sp>
      <p:sp>
        <p:nvSpPr>
          <p:cNvPr id="150" name="Google Shape;150;p38"/>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i="0" lang="en-GB" sz="1648" u="none" cap="none" strike="noStrike">
                <a:solidFill>
                  <a:schemeClr val="lt1"/>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i="0" sz="1648" u="none" cap="none" strike="noStrike">
              <a:solidFill>
                <a:schemeClr val="lt1"/>
              </a:solidFill>
              <a:latin typeface="Arial"/>
              <a:ea typeface="Arial"/>
              <a:cs typeface="Arial"/>
              <a:sym typeface="Arial"/>
            </a:endParaRPr>
          </a:p>
        </p:txBody>
      </p:sp>
      <p:sp>
        <p:nvSpPr>
          <p:cNvPr id="151" name="Google Shape;151;p38"/>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lt1"/>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b="0" i="0" lang="en-GB" sz="800" u="none" cap="none" strike="noStrike">
                <a:solidFill>
                  <a:schemeClr val="lt1"/>
                </a:solidFill>
                <a:latin typeface="Arial"/>
                <a:ea typeface="Arial"/>
                <a:cs typeface="Arial"/>
                <a:sym typeface="Arial"/>
              </a:rPr>
              <a:t>VAT Registration No. 416740656.</a:t>
            </a:r>
            <a:endParaRPr/>
          </a:p>
        </p:txBody>
      </p:sp>
      <p:pic>
        <p:nvPicPr>
          <p:cNvPr id="152" name="Google Shape;152;p38"/>
          <p:cNvPicPr preferRelativeResize="0"/>
          <p:nvPr/>
        </p:nvPicPr>
        <p:blipFill rotWithShape="1">
          <a:blip r:embed="rId2">
            <a:alphaModFix/>
          </a:blip>
          <a:srcRect b="0" l="0" r="0" t="0"/>
          <a:stretch/>
        </p:blipFill>
        <p:spPr>
          <a:xfrm>
            <a:off x="6804248" y="3797932"/>
            <a:ext cx="1871999" cy="8885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22" name="Shape 22"/>
        <p:cNvGrpSpPr/>
        <p:nvPr/>
      </p:nvGrpSpPr>
      <p:grpSpPr>
        <a:xfrm>
          <a:off x="0" y="0"/>
          <a:ext cx="0" cy="0"/>
          <a:chOff x="0" y="0"/>
          <a:chExt cx="0" cy="0"/>
        </a:xfrm>
      </p:grpSpPr>
      <p:sp>
        <p:nvSpPr>
          <p:cNvPr id="23" name="Google Shape;23;p20"/>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24" name="Google Shape;24;p20"/>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5" name="Google Shape;25;p20"/>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26" name="Google Shape;26;p20"/>
          <p:cNvSpPr txBox="1"/>
          <p:nvPr>
            <p:ph idx="2" type="body"/>
          </p:nvPr>
        </p:nvSpPr>
        <p:spPr>
          <a:xfrm>
            <a:off x="791999" y="1295998"/>
            <a:ext cx="6120000" cy="113173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1pPr>
            <a:lvl2pPr indent="-228600" lvl="1" marL="9144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2pPr>
            <a:lvl3pPr indent="-228600" lvl="2" marL="13716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3pPr>
            <a:lvl4pPr indent="-228600" lvl="3" marL="18288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4pPr>
            <a:lvl5pPr indent="-228600" lvl="4" marL="22860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7" name="Google Shape;27;p20"/>
          <p:cNvSpPr txBox="1"/>
          <p:nvPr>
            <p:ph idx="3" type="body"/>
          </p:nvPr>
        </p:nvSpPr>
        <p:spPr>
          <a:xfrm>
            <a:off x="791999" y="2808000"/>
            <a:ext cx="6119999" cy="77997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28" name="Google Shape;28;p20"/>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p:cSld name="Bullet Slide">
    <p:spTree>
      <p:nvGrpSpPr>
        <p:cNvPr id="29" name="Shape 29"/>
        <p:cNvGrpSpPr/>
        <p:nvPr/>
      </p:nvGrpSpPr>
      <p:grpSpPr>
        <a:xfrm>
          <a:off x="0" y="0"/>
          <a:ext cx="0" cy="0"/>
          <a:chOff x="0" y="0"/>
          <a:chExt cx="0" cy="0"/>
        </a:xfrm>
      </p:grpSpPr>
      <p:sp>
        <p:nvSpPr>
          <p:cNvPr id="30" name="Google Shape;30;p21"/>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31" name="Google Shape;31;p21"/>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32" name="Google Shape;32;p21"/>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33" name="Google Shape;33;p21"/>
          <p:cNvSpPr txBox="1"/>
          <p:nvPr>
            <p:ph idx="2" type="body"/>
          </p:nvPr>
        </p:nvSpPr>
        <p:spPr>
          <a:xfrm>
            <a:off x="792000" y="1295999"/>
            <a:ext cx="7956000" cy="2931513"/>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1pPr>
            <a:lvl2pPr indent="-336550" lvl="1" marL="9144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34" name="Google Shape;34;p21"/>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3"/>
              </a:buClr>
              <a:buSzPts val="2600"/>
              <a:buFont typeface="Arial"/>
              <a:buNone/>
              <a:defRPr b="1" i="0" sz="26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35" name="Google Shape;35;p21"/>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gn-off Slide - Style Three">
  <p:cSld name="1_Sign-off Slide - Style Three">
    <p:bg>
      <p:bgPr>
        <a:solidFill>
          <a:schemeClr val="lt2"/>
        </a:solidFill>
      </p:bgPr>
    </p:bg>
    <p:spTree>
      <p:nvGrpSpPr>
        <p:cNvPr id="36" name="Shape 36"/>
        <p:cNvGrpSpPr/>
        <p:nvPr/>
      </p:nvGrpSpPr>
      <p:grpSpPr>
        <a:xfrm>
          <a:off x="0" y="0"/>
          <a:ext cx="0" cy="0"/>
          <a:chOff x="0" y="0"/>
          <a:chExt cx="0" cy="0"/>
        </a:xfrm>
      </p:grpSpPr>
      <p:sp>
        <p:nvSpPr>
          <p:cNvPr id="37" name="Google Shape;37;p22"/>
          <p:cNvSpPr/>
          <p:nvPr/>
        </p:nvSpPr>
        <p:spPr>
          <a:xfrm>
            <a:off x="-108520" y="-38250"/>
            <a:ext cx="468000" cy="5220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38" name="Google Shape;38;p22"/>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b="0" i="0" lang="en-GB" sz="1648" u="none" cap="none" strike="noStrike">
                <a:solidFill>
                  <a:schemeClr val="dk1"/>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b="0" i="0" sz="1648" u="none" cap="none" strike="noStrike">
              <a:solidFill>
                <a:schemeClr val="dk1"/>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chemeClr val="dk1"/>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b="0" i="0" sz="1648" u="none" cap="none" strike="noStrike">
              <a:solidFill>
                <a:schemeClr val="dk1"/>
              </a:solidFill>
              <a:latin typeface="Arial"/>
              <a:ea typeface="Arial"/>
              <a:cs typeface="Arial"/>
              <a:sym typeface="Arial"/>
            </a:endParaRPr>
          </a:p>
          <a:p>
            <a:pPr indent="0" lvl="0" marL="0" marR="0" rtl="0" algn="l">
              <a:lnSpc>
                <a:spcPct val="127427"/>
              </a:lnSpc>
              <a:spcBef>
                <a:spcPts val="0"/>
              </a:spcBef>
              <a:spcAft>
                <a:spcPts val="0"/>
              </a:spcAft>
              <a:buNone/>
            </a:pPr>
            <a:r>
              <a:rPr b="0" i="0" lang="en-GB" sz="1648" u="none" cap="none" strike="noStrike">
                <a:solidFill>
                  <a:schemeClr val="dk1"/>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b="0" i="0" sz="1648" u="none" cap="none" strike="noStrike">
              <a:solidFill>
                <a:schemeClr val="dk1"/>
              </a:solidFill>
              <a:latin typeface="Arial"/>
              <a:ea typeface="Arial"/>
              <a:cs typeface="Arial"/>
              <a:sym typeface="Arial"/>
            </a:endParaRPr>
          </a:p>
        </p:txBody>
      </p:sp>
      <p:sp>
        <p:nvSpPr>
          <p:cNvPr id="39" name="Google Shape;39;p22"/>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i="0" lang="en-GB" sz="1648" u="none" cap="none" strike="noStrike">
                <a:solidFill>
                  <a:schemeClr val="dk1"/>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i="0" sz="1648" u="none" cap="none" strike="noStrike">
              <a:solidFill>
                <a:schemeClr val="dk1"/>
              </a:solidFill>
              <a:latin typeface="Arial"/>
              <a:ea typeface="Arial"/>
              <a:cs typeface="Arial"/>
              <a:sym typeface="Arial"/>
            </a:endParaRPr>
          </a:p>
        </p:txBody>
      </p:sp>
      <p:sp>
        <p:nvSpPr>
          <p:cNvPr id="40" name="Google Shape;40;p22"/>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800" u="none" cap="none" strike="noStrike">
                <a:solidFill>
                  <a:schemeClr val="dk1"/>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b="0" i="0" lang="en-GB" sz="800" u="none" cap="none" strike="noStrike">
                <a:solidFill>
                  <a:schemeClr val="dk1"/>
                </a:solidFill>
                <a:latin typeface="Arial"/>
                <a:ea typeface="Arial"/>
                <a:cs typeface="Arial"/>
                <a:sym typeface="Arial"/>
              </a:rPr>
              <a:t>VAT Registration No. 416740656.</a:t>
            </a:r>
            <a:endParaRPr/>
          </a:p>
        </p:txBody>
      </p:sp>
      <p:pic>
        <p:nvPicPr>
          <p:cNvPr id="41" name="Google Shape;41;p22"/>
          <p:cNvPicPr preferRelativeResize="0"/>
          <p:nvPr/>
        </p:nvPicPr>
        <p:blipFill rotWithShape="1">
          <a:blip r:embed="rId2">
            <a:alphaModFix/>
          </a:blip>
          <a:srcRect b="0" l="0" r="0" t="0"/>
          <a:stretch/>
        </p:blipFill>
        <p:spPr>
          <a:xfrm>
            <a:off x="6804248" y="3797932"/>
            <a:ext cx="1871999" cy="8885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One">
  <p:cSld name="Photo Title Slide - Style One">
    <p:bg>
      <p:bgPr>
        <a:solidFill>
          <a:schemeClr val="dk1"/>
        </a:solidFill>
      </p:bgPr>
    </p:bg>
    <p:spTree>
      <p:nvGrpSpPr>
        <p:cNvPr id="42" name="Shape 42"/>
        <p:cNvGrpSpPr/>
        <p:nvPr/>
      </p:nvGrpSpPr>
      <p:grpSpPr>
        <a:xfrm>
          <a:off x="0" y="0"/>
          <a:ext cx="0" cy="0"/>
          <a:chOff x="0" y="0"/>
          <a:chExt cx="0" cy="0"/>
        </a:xfrm>
      </p:grpSpPr>
      <p:sp>
        <p:nvSpPr>
          <p:cNvPr id="43" name="Google Shape;43;p23"/>
          <p:cNvSpPr/>
          <p:nvPr>
            <p:ph idx="2" type="pic"/>
          </p:nvPr>
        </p:nvSpPr>
        <p:spPr>
          <a:xfrm>
            <a:off x="4824512" y="-38250"/>
            <a:ext cx="4392000" cy="5220000"/>
          </a:xfrm>
          <a:prstGeom prst="rect">
            <a:avLst/>
          </a:prstGeom>
          <a:noFill/>
          <a:ln>
            <a:noFill/>
          </a:ln>
        </p:spPr>
      </p:sp>
      <p:sp>
        <p:nvSpPr>
          <p:cNvPr id="44" name="Google Shape;44;p23"/>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45" name="Google Shape;45;p23"/>
          <p:cNvPicPr preferRelativeResize="0"/>
          <p:nvPr/>
        </p:nvPicPr>
        <p:blipFill rotWithShape="1">
          <a:blip r:embed="rId2">
            <a:alphaModFix/>
          </a:blip>
          <a:srcRect b="0" l="0" r="0" t="0"/>
          <a:stretch/>
        </p:blipFill>
        <p:spPr>
          <a:xfrm>
            <a:off x="803580" y="4043069"/>
            <a:ext cx="1461600" cy="693749"/>
          </a:xfrm>
          <a:prstGeom prst="rect">
            <a:avLst/>
          </a:prstGeom>
          <a:noFill/>
          <a:ln>
            <a:noFill/>
          </a:ln>
        </p:spPr>
      </p:pic>
      <p:sp>
        <p:nvSpPr>
          <p:cNvPr id="46" name="Google Shape;46;p23"/>
          <p:cNvSpPr txBox="1"/>
          <p:nvPr>
            <p:ph idx="1" type="body"/>
          </p:nvPr>
        </p:nvSpPr>
        <p:spPr>
          <a:xfrm>
            <a:off x="803580" y="83264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47" name="Google Shape;47;p23"/>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Two">
  <p:cSld name="Photo Title Slide - Style Two">
    <p:bg>
      <p:bgPr>
        <a:solidFill>
          <a:schemeClr val="accent3"/>
        </a:solidFill>
      </p:bgPr>
    </p:bg>
    <p:spTree>
      <p:nvGrpSpPr>
        <p:cNvPr id="48" name="Shape 48"/>
        <p:cNvGrpSpPr/>
        <p:nvPr/>
      </p:nvGrpSpPr>
      <p:grpSpPr>
        <a:xfrm>
          <a:off x="0" y="0"/>
          <a:ext cx="0" cy="0"/>
          <a:chOff x="0" y="0"/>
          <a:chExt cx="0" cy="0"/>
        </a:xfrm>
      </p:grpSpPr>
      <p:pic>
        <p:nvPicPr>
          <p:cNvPr id="49" name="Google Shape;49;p24"/>
          <p:cNvPicPr preferRelativeResize="0"/>
          <p:nvPr/>
        </p:nvPicPr>
        <p:blipFill rotWithShape="1">
          <a:blip r:embed="rId2">
            <a:alphaModFix/>
          </a:blip>
          <a:srcRect b="0" l="0" r="0" t="0"/>
          <a:stretch/>
        </p:blipFill>
        <p:spPr>
          <a:xfrm>
            <a:off x="752376" y="3939902"/>
            <a:ext cx="1606704" cy="892613"/>
          </a:xfrm>
          <a:prstGeom prst="rect">
            <a:avLst/>
          </a:prstGeom>
          <a:noFill/>
          <a:ln>
            <a:noFill/>
          </a:ln>
        </p:spPr>
      </p:pic>
      <p:sp>
        <p:nvSpPr>
          <p:cNvPr id="50" name="Google Shape;50;p24"/>
          <p:cNvSpPr/>
          <p:nvPr>
            <p:ph idx="2" type="pic"/>
          </p:nvPr>
        </p:nvSpPr>
        <p:spPr>
          <a:xfrm>
            <a:off x="4824512" y="-38250"/>
            <a:ext cx="4392000" cy="5220000"/>
          </a:xfrm>
          <a:prstGeom prst="rect">
            <a:avLst/>
          </a:prstGeom>
          <a:noFill/>
          <a:ln>
            <a:noFill/>
          </a:ln>
        </p:spPr>
      </p:sp>
      <p:sp>
        <p:nvSpPr>
          <p:cNvPr id="51" name="Google Shape;51;p24"/>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52" name="Google Shape;52;p24"/>
          <p:cNvSpPr txBox="1"/>
          <p:nvPr>
            <p:ph idx="1" type="body"/>
          </p:nvPr>
        </p:nvSpPr>
        <p:spPr>
          <a:xfrm>
            <a:off x="803580" y="83264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53" name="Google Shape;53;p24"/>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4"/>
              </a:buClr>
              <a:buSzPts val="1400"/>
              <a:buFont typeface="Arial"/>
              <a:buNone/>
              <a:defRPr b="1" i="0" sz="1400" u="none" cap="none" strike="noStrike">
                <a:solidFill>
                  <a:schemeClr val="accent4"/>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Three">
  <p:cSld name="Photo Title Slide - Style Three">
    <p:bg>
      <p:bgPr>
        <a:solidFill>
          <a:schemeClr val="dk2"/>
        </a:solidFill>
      </p:bgPr>
    </p:bg>
    <p:spTree>
      <p:nvGrpSpPr>
        <p:cNvPr id="54" name="Shape 54"/>
        <p:cNvGrpSpPr/>
        <p:nvPr/>
      </p:nvGrpSpPr>
      <p:grpSpPr>
        <a:xfrm>
          <a:off x="0" y="0"/>
          <a:ext cx="0" cy="0"/>
          <a:chOff x="0" y="0"/>
          <a:chExt cx="0" cy="0"/>
        </a:xfrm>
      </p:grpSpPr>
      <p:sp>
        <p:nvSpPr>
          <p:cNvPr id="55" name="Google Shape;55;p25"/>
          <p:cNvSpPr/>
          <p:nvPr>
            <p:ph idx="2" type="pic"/>
          </p:nvPr>
        </p:nvSpPr>
        <p:spPr>
          <a:xfrm>
            <a:off x="4824512" y="-38250"/>
            <a:ext cx="4392000" cy="5220000"/>
          </a:xfrm>
          <a:prstGeom prst="rect">
            <a:avLst/>
          </a:prstGeom>
          <a:noFill/>
          <a:ln>
            <a:noFill/>
          </a:ln>
        </p:spPr>
      </p:sp>
      <p:sp>
        <p:nvSpPr>
          <p:cNvPr id="56" name="Google Shape;56;p25"/>
          <p:cNvSpPr/>
          <p:nvPr/>
        </p:nvSpPr>
        <p:spPr>
          <a:xfrm>
            <a:off x="-108520" y="-38250"/>
            <a:ext cx="468000" cy="522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57" name="Google Shape;57;p25"/>
          <p:cNvPicPr preferRelativeResize="0"/>
          <p:nvPr/>
        </p:nvPicPr>
        <p:blipFill rotWithShape="1">
          <a:blip r:embed="rId2">
            <a:alphaModFix/>
          </a:blip>
          <a:srcRect b="0" l="0" r="0" t="0"/>
          <a:stretch/>
        </p:blipFill>
        <p:spPr>
          <a:xfrm>
            <a:off x="803581" y="4043069"/>
            <a:ext cx="1461598" cy="693748"/>
          </a:xfrm>
          <a:prstGeom prst="rect">
            <a:avLst/>
          </a:prstGeom>
          <a:noFill/>
          <a:ln>
            <a:noFill/>
          </a:ln>
        </p:spPr>
      </p:pic>
      <p:sp>
        <p:nvSpPr>
          <p:cNvPr id="58" name="Google Shape;58;p25"/>
          <p:cNvSpPr txBox="1"/>
          <p:nvPr>
            <p:ph idx="1" type="body"/>
          </p:nvPr>
        </p:nvSpPr>
        <p:spPr>
          <a:xfrm>
            <a:off x="803671" y="84355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3500"/>
              <a:buFont typeface="Arial"/>
              <a:buNone/>
              <a:defRPr b="1" i="0" sz="35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59" name="Google Shape;59;p25"/>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Title Slide - Style Three">
  <p:cSld name="1_Photo Title Slide - Style Three">
    <p:bg>
      <p:bgPr>
        <a:solidFill>
          <a:schemeClr val="lt2"/>
        </a:solidFill>
      </p:bgPr>
    </p:bg>
    <p:spTree>
      <p:nvGrpSpPr>
        <p:cNvPr id="60" name="Shape 60"/>
        <p:cNvGrpSpPr/>
        <p:nvPr/>
      </p:nvGrpSpPr>
      <p:grpSpPr>
        <a:xfrm>
          <a:off x="0" y="0"/>
          <a:ext cx="0" cy="0"/>
          <a:chOff x="0" y="0"/>
          <a:chExt cx="0" cy="0"/>
        </a:xfrm>
      </p:grpSpPr>
      <p:sp>
        <p:nvSpPr>
          <p:cNvPr id="61" name="Google Shape;61;p26"/>
          <p:cNvSpPr/>
          <p:nvPr>
            <p:ph idx="2" type="pic"/>
          </p:nvPr>
        </p:nvSpPr>
        <p:spPr>
          <a:xfrm>
            <a:off x="4824512" y="-38250"/>
            <a:ext cx="4392000" cy="5220000"/>
          </a:xfrm>
          <a:prstGeom prst="rect">
            <a:avLst/>
          </a:prstGeom>
          <a:noFill/>
          <a:ln>
            <a:noFill/>
          </a:ln>
        </p:spPr>
      </p:sp>
      <p:sp>
        <p:nvSpPr>
          <p:cNvPr id="62" name="Google Shape;62;p26"/>
          <p:cNvSpPr/>
          <p:nvPr/>
        </p:nvSpPr>
        <p:spPr>
          <a:xfrm>
            <a:off x="-108520" y="-38250"/>
            <a:ext cx="468000" cy="522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63" name="Google Shape;63;p26"/>
          <p:cNvPicPr preferRelativeResize="0"/>
          <p:nvPr/>
        </p:nvPicPr>
        <p:blipFill rotWithShape="1">
          <a:blip r:embed="rId2">
            <a:alphaModFix/>
          </a:blip>
          <a:srcRect b="0" l="0" r="0" t="0"/>
          <a:stretch/>
        </p:blipFill>
        <p:spPr>
          <a:xfrm>
            <a:off x="803581" y="4043069"/>
            <a:ext cx="1461598" cy="693748"/>
          </a:xfrm>
          <a:prstGeom prst="rect">
            <a:avLst/>
          </a:prstGeom>
          <a:noFill/>
          <a:ln>
            <a:noFill/>
          </a:ln>
        </p:spPr>
      </p:pic>
      <p:sp>
        <p:nvSpPr>
          <p:cNvPr id="64" name="Google Shape;64;p26"/>
          <p:cNvSpPr txBox="1"/>
          <p:nvPr>
            <p:ph idx="1" type="body"/>
          </p:nvPr>
        </p:nvSpPr>
        <p:spPr>
          <a:xfrm>
            <a:off x="803671" y="84355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3500"/>
              <a:buFont typeface="Arial"/>
              <a:buNone/>
              <a:defRPr b="1" i="0" sz="35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2pPr>
            <a:lvl3pPr indent="-228600" lvl="2" marL="13716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3pPr>
            <a:lvl4pPr indent="-228600" lvl="3" marL="18288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4pPr>
            <a:lvl5pPr indent="-228600" lvl="4" marL="22860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65" name="Google Shape;65;p26"/>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2pPr>
            <a:lvl3pPr indent="-228600" lvl="2" marL="13716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3pPr>
            <a:lvl4pPr indent="-228600" lvl="3" marL="18288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4pPr>
            <a:lvl5pPr indent="-228600" lvl="4" marL="22860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OLeieEcLVyQ"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bbc.co.uk/bitesize/guides/zx234j6/revision/1"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
          <p:cNvSpPr txBox="1"/>
          <p:nvPr>
            <p:ph idx="1" type="body"/>
          </p:nvPr>
        </p:nvSpPr>
        <p:spPr>
          <a:xfrm>
            <a:off x="701780" y="2302077"/>
            <a:ext cx="7740440" cy="1606695"/>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chemeClr val="accent3"/>
              </a:buClr>
              <a:buSzPts val="4700"/>
              <a:buNone/>
            </a:pPr>
            <a:r>
              <a:rPr lang="en-GB">
                <a:solidFill>
                  <a:schemeClr val="accent3"/>
                </a:solidFill>
              </a:rPr>
              <a:t>How does Cycling fight Climate Change?</a:t>
            </a:r>
            <a:endParaRPr/>
          </a:p>
        </p:txBody>
      </p:sp>
      <p:pic>
        <p:nvPicPr>
          <p:cNvPr id="158" name="Google Shape;158;p1"/>
          <p:cNvPicPr preferRelativeResize="0"/>
          <p:nvPr/>
        </p:nvPicPr>
        <p:blipFill rotWithShape="1">
          <a:blip r:embed="rId3">
            <a:alphaModFix/>
          </a:blip>
          <a:srcRect b="35191" l="0" r="0" t="34579"/>
          <a:stretch/>
        </p:blipFill>
        <p:spPr>
          <a:xfrm>
            <a:off x="1355684" y="3939902"/>
            <a:ext cx="6684239" cy="1224136"/>
          </a:xfrm>
          <a:prstGeom prst="rect">
            <a:avLst/>
          </a:prstGeom>
          <a:noFill/>
          <a:ln>
            <a:noFill/>
          </a:ln>
        </p:spPr>
      </p:pic>
      <p:pic>
        <p:nvPicPr>
          <p:cNvPr descr="Text&#10;&#10;Description automatically generated" id="159" name="Google Shape;159;p1"/>
          <p:cNvPicPr preferRelativeResize="0"/>
          <p:nvPr/>
        </p:nvPicPr>
        <p:blipFill rotWithShape="1">
          <a:blip r:embed="rId4">
            <a:alphaModFix/>
          </a:blip>
          <a:srcRect b="0" l="0" r="0" t="0"/>
          <a:stretch/>
        </p:blipFill>
        <p:spPr>
          <a:xfrm>
            <a:off x="2051720" y="29852"/>
            <a:ext cx="4907802" cy="23962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txBox="1"/>
          <p:nvPr>
            <p:ph idx="2" type="body"/>
          </p:nvPr>
        </p:nvSpPr>
        <p:spPr>
          <a:xfrm>
            <a:off x="792000" y="1295999"/>
            <a:ext cx="4284056" cy="293151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b="1" lang="en-GB" sz="1400"/>
              <a:t>UK Transport Emissions (2019)</a:t>
            </a:r>
            <a:endParaRPr/>
          </a:p>
          <a:p>
            <a:pPr indent="-285750" lvl="0" marL="285750" rtl="0" algn="l">
              <a:lnSpc>
                <a:spcPct val="100000"/>
              </a:lnSpc>
              <a:spcBef>
                <a:spcPts val="1200"/>
              </a:spcBef>
              <a:spcAft>
                <a:spcPts val="0"/>
              </a:spcAft>
              <a:buClr>
                <a:schemeClr val="dk1"/>
              </a:buClr>
              <a:buSzPts val="1400"/>
              <a:buFont typeface="Arial"/>
              <a:buChar char="•"/>
            </a:pPr>
            <a:r>
              <a:rPr lang="en-GB" sz="1400"/>
              <a:t>Aviation (domestic)</a:t>
            </a:r>
            <a:endParaRPr/>
          </a:p>
          <a:p>
            <a:pPr indent="-285750" lvl="0" marL="285750" rtl="0" algn="l">
              <a:lnSpc>
                <a:spcPct val="100000"/>
              </a:lnSpc>
              <a:spcBef>
                <a:spcPts val="600"/>
              </a:spcBef>
              <a:spcAft>
                <a:spcPts val="0"/>
              </a:spcAft>
              <a:buClr>
                <a:schemeClr val="dk1"/>
              </a:buClr>
              <a:buSzPts val="1400"/>
              <a:buFont typeface="Arial"/>
              <a:buChar char="•"/>
            </a:pPr>
            <a:r>
              <a:rPr lang="en-GB" sz="1400"/>
              <a:t>Buses/coaches</a:t>
            </a:r>
            <a:endParaRPr/>
          </a:p>
          <a:p>
            <a:pPr indent="-285750" lvl="0" marL="285750" rtl="0" algn="l">
              <a:lnSpc>
                <a:spcPct val="100000"/>
              </a:lnSpc>
              <a:spcBef>
                <a:spcPts val="600"/>
              </a:spcBef>
              <a:spcAft>
                <a:spcPts val="0"/>
              </a:spcAft>
              <a:buClr>
                <a:schemeClr val="dk1"/>
              </a:buClr>
              <a:buSzPts val="1400"/>
              <a:buFont typeface="Arial"/>
              <a:buChar char="•"/>
            </a:pPr>
            <a:r>
              <a:rPr lang="en-GB" sz="1400"/>
              <a:t>Cars/taxis</a:t>
            </a:r>
            <a:endParaRPr/>
          </a:p>
          <a:p>
            <a:pPr indent="-285750" lvl="0" marL="285750" rtl="0" algn="l">
              <a:lnSpc>
                <a:spcPct val="100000"/>
              </a:lnSpc>
              <a:spcBef>
                <a:spcPts val="600"/>
              </a:spcBef>
              <a:spcAft>
                <a:spcPts val="0"/>
              </a:spcAft>
              <a:buClr>
                <a:schemeClr val="dk1"/>
              </a:buClr>
              <a:buSzPts val="1400"/>
              <a:buFont typeface="Arial"/>
              <a:buChar char="•"/>
            </a:pPr>
            <a:r>
              <a:rPr lang="en-GB" sz="1400"/>
              <a:t>HGVs</a:t>
            </a:r>
            <a:endParaRPr/>
          </a:p>
          <a:p>
            <a:pPr indent="-285750" lvl="0" marL="285750" rtl="0" algn="l">
              <a:lnSpc>
                <a:spcPct val="100000"/>
              </a:lnSpc>
              <a:spcBef>
                <a:spcPts val="600"/>
              </a:spcBef>
              <a:spcAft>
                <a:spcPts val="0"/>
              </a:spcAft>
              <a:buClr>
                <a:schemeClr val="dk1"/>
              </a:buClr>
              <a:buSzPts val="1400"/>
              <a:buFont typeface="Arial"/>
              <a:buChar char="•"/>
            </a:pPr>
            <a:r>
              <a:rPr lang="en-GB" sz="1400"/>
              <a:t>LGVs</a:t>
            </a:r>
            <a:endParaRPr/>
          </a:p>
          <a:p>
            <a:pPr indent="-285750" lvl="0" marL="285750" rtl="0" algn="l">
              <a:lnSpc>
                <a:spcPct val="100000"/>
              </a:lnSpc>
              <a:spcBef>
                <a:spcPts val="600"/>
              </a:spcBef>
              <a:spcAft>
                <a:spcPts val="0"/>
              </a:spcAft>
              <a:buClr>
                <a:schemeClr val="dk1"/>
              </a:buClr>
              <a:buSzPts val="1400"/>
              <a:buFont typeface="Arial"/>
              <a:buChar char="•"/>
            </a:pPr>
            <a:r>
              <a:rPr lang="en-GB" sz="1400"/>
              <a:t>Rail</a:t>
            </a:r>
            <a:endParaRPr/>
          </a:p>
          <a:p>
            <a:pPr indent="-285750" lvl="0" marL="285750" rtl="0" algn="l">
              <a:lnSpc>
                <a:spcPct val="100000"/>
              </a:lnSpc>
              <a:spcBef>
                <a:spcPts val="600"/>
              </a:spcBef>
              <a:spcAft>
                <a:spcPts val="0"/>
              </a:spcAft>
              <a:buClr>
                <a:schemeClr val="dk1"/>
              </a:buClr>
              <a:buSzPts val="1400"/>
              <a:buFont typeface="Arial"/>
              <a:buChar char="•"/>
            </a:pPr>
            <a:r>
              <a:rPr lang="en-GB" sz="1400"/>
              <a:t>Shipping (domestic)</a:t>
            </a:r>
            <a:endParaRPr/>
          </a:p>
          <a:p>
            <a:pPr indent="-285750" lvl="0" marL="285750" rtl="0" algn="l">
              <a:lnSpc>
                <a:spcPct val="100000"/>
              </a:lnSpc>
              <a:spcBef>
                <a:spcPts val="600"/>
              </a:spcBef>
              <a:spcAft>
                <a:spcPts val="0"/>
              </a:spcAft>
              <a:buClr>
                <a:schemeClr val="dk1"/>
              </a:buClr>
              <a:buSzPts val="1400"/>
              <a:buFont typeface="Arial"/>
              <a:buChar char="•"/>
            </a:pPr>
            <a:r>
              <a:rPr lang="en-GB" sz="1400"/>
              <a:t>Other</a:t>
            </a:r>
            <a:endParaRPr/>
          </a:p>
          <a:p>
            <a:pPr indent="0" lvl="0" marL="0" rtl="0" algn="l">
              <a:lnSpc>
                <a:spcPct val="100000"/>
              </a:lnSpc>
              <a:spcBef>
                <a:spcPts val="600"/>
              </a:spcBef>
              <a:spcAft>
                <a:spcPts val="0"/>
              </a:spcAft>
              <a:buClr>
                <a:schemeClr val="dk1"/>
              </a:buClr>
              <a:buSzPts val="1700"/>
              <a:buNone/>
            </a:pPr>
            <a:r>
              <a:t/>
            </a:r>
            <a:endParaRPr/>
          </a:p>
        </p:txBody>
      </p:sp>
      <p:sp>
        <p:nvSpPr>
          <p:cNvPr id="227" name="Google Shape;227;p10"/>
          <p:cNvSpPr txBox="1"/>
          <p:nvPr>
            <p:ph idx="3" type="body"/>
          </p:nvPr>
        </p:nvSpPr>
        <p:spPr>
          <a:xfrm>
            <a:off x="792000" y="557795"/>
            <a:ext cx="6804336"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400"/>
              <a:buNone/>
            </a:pPr>
            <a:r>
              <a:rPr lang="en-GB" sz="2400">
                <a:solidFill>
                  <a:schemeClr val="accent3"/>
                </a:solidFill>
              </a:rPr>
              <a:t>Where do </a:t>
            </a:r>
            <a:r>
              <a:rPr lang="en-GB" sz="2400"/>
              <a:t>Transport</a:t>
            </a:r>
            <a:r>
              <a:rPr lang="en-GB" sz="2400">
                <a:solidFill>
                  <a:schemeClr val="accent3"/>
                </a:solidFill>
              </a:rPr>
              <a:t> Emissions come from?</a:t>
            </a:r>
            <a:endParaRPr/>
          </a:p>
        </p:txBody>
      </p:sp>
      <p:graphicFrame>
        <p:nvGraphicFramePr>
          <p:cNvPr id="228" name="Google Shape;228;p10"/>
          <p:cNvGraphicFramePr/>
          <p:nvPr/>
        </p:nvGraphicFramePr>
        <p:xfrm>
          <a:off x="3131840" y="1017253"/>
          <a:ext cx="5760640" cy="4299942"/>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idx="3" type="body"/>
          </p:nvPr>
        </p:nvSpPr>
        <p:spPr>
          <a:xfrm>
            <a:off x="792000" y="557795"/>
            <a:ext cx="6804336"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400"/>
              <a:buNone/>
            </a:pPr>
            <a:r>
              <a:rPr lang="en-GB" sz="2400">
                <a:solidFill>
                  <a:schemeClr val="accent3"/>
                </a:solidFill>
              </a:rPr>
              <a:t>Where do </a:t>
            </a:r>
            <a:r>
              <a:rPr lang="en-GB" sz="2400"/>
              <a:t>Transport </a:t>
            </a:r>
            <a:r>
              <a:rPr lang="en-GB" sz="2400">
                <a:solidFill>
                  <a:schemeClr val="accent3"/>
                </a:solidFill>
              </a:rPr>
              <a:t>Emissions come from?</a:t>
            </a:r>
            <a:endParaRPr/>
          </a:p>
        </p:txBody>
      </p:sp>
      <p:graphicFrame>
        <p:nvGraphicFramePr>
          <p:cNvPr id="235" name="Google Shape;235;p11"/>
          <p:cNvGraphicFramePr/>
          <p:nvPr/>
        </p:nvGraphicFramePr>
        <p:xfrm>
          <a:off x="971600" y="1073026"/>
          <a:ext cx="8064896" cy="4070474"/>
        </p:xfrm>
        <a:graphic>
          <a:graphicData uri="http://schemas.openxmlformats.org/drawingml/2006/chart">
            <c:chart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idx="2" type="body"/>
          </p:nvPr>
        </p:nvSpPr>
        <p:spPr>
          <a:xfrm>
            <a:off x="598789" y="329160"/>
            <a:ext cx="7986109" cy="113173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3"/>
              </a:buClr>
              <a:buSzPts val="4000"/>
              <a:buNone/>
            </a:pPr>
            <a:r>
              <a:rPr lang="en-GB"/>
              <a:t>How can we reduce emissions?</a:t>
            </a:r>
            <a:endParaRPr/>
          </a:p>
        </p:txBody>
      </p:sp>
      <p:sp>
        <p:nvSpPr>
          <p:cNvPr id="242" name="Google Shape;242;p12"/>
          <p:cNvSpPr txBox="1"/>
          <p:nvPr>
            <p:ph idx="3" type="body"/>
          </p:nvPr>
        </p:nvSpPr>
        <p:spPr>
          <a:xfrm>
            <a:off x="598789" y="1707654"/>
            <a:ext cx="4356065" cy="254081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800"/>
              <a:buNone/>
            </a:pPr>
            <a:r>
              <a:rPr lang="en-GB"/>
              <a:t>Using the mind map you created earlier, think about how we can reduce emissions. </a:t>
            </a:r>
            <a:endParaRPr/>
          </a:p>
          <a:p>
            <a:pPr indent="0" lvl="0" marL="0" rtl="0" algn="l">
              <a:lnSpc>
                <a:spcPct val="100000"/>
              </a:lnSpc>
              <a:spcBef>
                <a:spcPts val="360"/>
              </a:spcBef>
              <a:spcAft>
                <a:spcPts val="0"/>
              </a:spcAft>
              <a:buClr>
                <a:schemeClr val="accent2"/>
              </a:buClr>
              <a:buSzPts val="1800"/>
              <a:buNone/>
            </a:pPr>
            <a:r>
              <a:t/>
            </a:r>
            <a:endParaRPr/>
          </a:p>
          <a:p>
            <a:pPr indent="0" lvl="0" marL="0" rtl="0" algn="l">
              <a:lnSpc>
                <a:spcPct val="100000"/>
              </a:lnSpc>
              <a:spcBef>
                <a:spcPts val="360"/>
              </a:spcBef>
              <a:spcAft>
                <a:spcPts val="0"/>
              </a:spcAft>
              <a:buClr>
                <a:schemeClr val="accent2"/>
              </a:buClr>
              <a:buSzPts val="1800"/>
              <a:buNone/>
            </a:pPr>
            <a:r>
              <a:t/>
            </a:r>
            <a:endParaRPr/>
          </a:p>
          <a:p>
            <a:pPr indent="-285750" lvl="1" marL="441290" rtl="0" algn="l">
              <a:spcBef>
                <a:spcPts val="360"/>
              </a:spcBef>
              <a:spcAft>
                <a:spcPts val="0"/>
              </a:spcAft>
              <a:buClr>
                <a:schemeClr val="dk1"/>
              </a:buClr>
              <a:buSzPts val="1800"/>
              <a:buFont typeface="Arial"/>
              <a:buChar char="•"/>
            </a:pPr>
            <a:r>
              <a:rPr b="0" lang="en-GB" sz="1800">
                <a:solidFill>
                  <a:schemeClr val="dk1"/>
                </a:solidFill>
              </a:rPr>
              <a:t>What could we do as individuals?</a:t>
            </a:r>
            <a:endParaRPr/>
          </a:p>
          <a:p>
            <a:pPr indent="-285750" lvl="1" marL="441290" rtl="0" algn="l">
              <a:spcBef>
                <a:spcPts val="360"/>
              </a:spcBef>
              <a:spcAft>
                <a:spcPts val="0"/>
              </a:spcAft>
              <a:buClr>
                <a:schemeClr val="dk1"/>
              </a:buClr>
              <a:buSzPts val="1800"/>
              <a:buFont typeface="Arial"/>
              <a:buChar char="•"/>
            </a:pPr>
            <a:r>
              <a:rPr b="0" lang="en-GB" sz="1800">
                <a:solidFill>
                  <a:schemeClr val="dk1"/>
                </a:solidFill>
              </a:rPr>
              <a:t>What do we need to do as a society?</a:t>
            </a:r>
            <a:endParaRPr/>
          </a:p>
          <a:p>
            <a:pPr indent="-285750" lvl="1" marL="441290" rtl="0" algn="l">
              <a:spcBef>
                <a:spcPts val="360"/>
              </a:spcBef>
              <a:spcAft>
                <a:spcPts val="0"/>
              </a:spcAft>
              <a:buClr>
                <a:schemeClr val="dk1"/>
              </a:buClr>
              <a:buSzPts val="1800"/>
              <a:buFont typeface="Arial"/>
              <a:buChar char="•"/>
            </a:pPr>
            <a:r>
              <a:rPr b="0" lang="en-GB" sz="1800">
                <a:solidFill>
                  <a:schemeClr val="dk1"/>
                </a:solidFill>
              </a:rPr>
              <a:t>What does the government need to do? </a:t>
            </a:r>
            <a:endParaRPr/>
          </a:p>
          <a:p>
            <a:pPr indent="-285750" lvl="1" marL="441290" rtl="0" algn="l">
              <a:spcBef>
                <a:spcPts val="360"/>
              </a:spcBef>
              <a:spcAft>
                <a:spcPts val="0"/>
              </a:spcAft>
              <a:buClr>
                <a:schemeClr val="dk1"/>
              </a:buClr>
              <a:buSzPts val="1800"/>
              <a:buFont typeface="Arial"/>
              <a:buChar char="•"/>
            </a:pPr>
            <a:r>
              <a:rPr b="0" lang="en-GB" sz="1800">
                <a:solidFill>
                  <a:schemeClr val="dk1"/>
                </a:solidFill>
              </a:rPr>
              <a:t>What would make the most impact?</a:t>
            </a:r>
            <a:endParaRPr/>
          </a:p>
          <a:p>
            <a:pPr indent="0" lvl="1" marL="155540" rtl="0" algn="l">
              <a:spcBef>
                <a:spcPts val="360"/>
              </a:spcBef>
              <a:spcAft>
                <a:spcPts val="0"/>
              </a:spcAft>
              <a:buClr>
                <a:schemeClr val="accent2"/>
              </a:buClr>
              <a:buSzPts val="1800"/>
              <a:buNone/>
            </a:pPr>
            <a:r>
              <a:t/>
            </a:r>
            <a:endParaRPr b="0" sz="1800">
              <a:solidFill>
                <a:schemeClr val="dk1"/>
              </a:solidFill>
            </a:endParaRPr>
          </a:p>
        </p:txBody>
      </p:sp>
      <p:pic>
        <p:nvPicPr>
          <p:cNvPr descr="We need to stop emitting greenhouse gases to stop global warming, but how do we get there? Should we be cutting our own emissions or pushing for systemic change? ClimateAdam battles it out with a very special guest - who looks just a little bit different...&#10;&#10;Check out our video on Miriam's channel over here:&#10;https://youtu.be/TaBRs13dClY &#10;&#10;And make sure to subscribe while you're there:&#10;https://www.youtube.com/subscription_center?add_user=zentouro&#10;&#10;Support ClimateAdam on patreon: http://patreon.com/climateadam&#10;&#10;#CreatorsForChange #ClimateChange&#10;&#10;twitter: http://www.twitter.com/ClimateAdam&#10;facebook: https://www.facebook.com/ClimateAdam&#10;instagram: http://instagram.com/climate_adam&#10;&#10;==MORE INFO==&#10;&#10;https://theclimatecommsproject.org/individual-and-structural-level-action-to-reduce-greenhouse-gas-emissions-beyond-recycling/&#10;https://www.vox.com/the-goods/2018/10/12/17967738/climate-change-consumer-choices-green-renewable-energy&#10;https://www.theguardian.com/environment/true-north/2017/jul/17/neoliberalism-has-conned-us-into-fighting-climate-change-as-individuals&#10;&#10;==CREDITS==&#10;&#10;Kingpin image by Alex Evangelic&#10;Garbage trucks by Jason Lawrence&#10;Party sounds by paulmessier&#10;Coin sounds by forrisday&#10;Ding by InspectorJ" id="243" name="Google Shape;243;p12" title="Fighting Climate Change: Structural vs individual action | feat. @zentouro">
            <a:hlinkClick r:id="rId3"/>
          </p:cNvPr>
          <p:cNvPicPr preferRelativeResize="0"/>
          <p:nvPr/>
        </p:nvPicPr>
        <p:blipFill rotWithShape="1">
          <a:blip r:embed="rId4">
            <a:alphaModFix/>
          </a:blip>
          <a:srcRect b="0" l="0" r="0" t="0"/>
          <a:stretch/>
        </p:blipFill>
        <p:spPr>
          <a:xfrm>
            <a:off x="5246714" y="1831132"/>
            <a:ext cx="3558034" cy="2668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3"/>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800"/>
              <a:buNone/>
            </a:pPr>
            <a:r>
              <a:t/>
            </a:r>
            <a:endParaRPr/>
          </a:p>
        </p:txBody>
      </p:sp>
      <p:pic>
        <p:nvPicPr>
          <p:cNvPr id="250" name="Google Shape;250;p13"/>
          <p:cNvPicPr preferRelativeResize="0"/>
          <p:nvPr/>
        </p:nvPicPr>
        <p:blipFill rotWithShape="1">
          <a:blip r:embed="rId3">
            <a:alphaModFix/>
          </a:blip>
          <a:srcRect b="0" l="0" r="0" t="0"/>
          <a:stretch/>
        </p:blipFill>
        <p:spPr>
          <a:xfrm>
            <a:off x="314248" y="0"/>
            <a:ext cx="882975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4"/>
          <p:cNvPicPr preferRelativeResize="0"/>
          <p:nvPr/>
        </p:nvPicPr>
        <p:blipFill rotWithShape="1">
          <a:blip r:embed="rId3">
            <a:alphaModFix/>
          </a:blip>
          <a:srcRect b="0" l="0" r="0" t="0"/>
          <a:stretch/>
        </p:blipFill>
        <p:spPr>
          <a:xfrm>
            <a:off x="3710456" y="1155298"/>
            <a:ext cx="5379796" cy="3461570"/>
          </a:xfrm>
          <a:prstGeom prst="rect">
            <a:avLst/>
          </a:prstGeom>
          <a:noFill/>
          <a:ln>
            <a:noFill/>
          </a:ln>
        </p:spPr>
      </p:pic>
      <p:sp>
        <p:nvSpPr>
          <p:cNvPr id="257" name="Google Shape;257;p14"/>
          <p:cNvSpPr txBox="1"/>
          <p:nvPr>
            <p:ph idx="2" type="body"/>
          </p:nvPr>
        </p:nvSpPr>
        <p:spPr>
          <a:xfrm>
            <a:off x="311211" y="2621858"/>
            <a:ext cx="3411325" cy="2931513"/>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b="0" lang="en-GB" sz="1600"/>
              <a:t>20% of journeys are under 1 mile</a:t>
            </a:r>
            <a:br>
              <a:rPr b="0" lang="en-GB" sz="1600"/>
            </a:br>
            <a:r>
              <a:rPr b="0" lang="en-GB" sz="1600"/>
              <a:t>(5 minute cycle)</a:t>
            </a:r>
            <a:endParaRPr/>
          </a:p>
          <a:p>
            <a:pPr indent="0" lvl="0" marL="0" rtl="0" algn="ctr">
              <a:lnSpc>
                <a:spcPct val="100000"/>
              </a:lnSpc>
              <a:spcBef>
                <a:spcPts val="0"/>
              </a:spcBef>
              <a:spcAft>
                <a:spcPts val="0"/>
              </a:spcAft>
              <a:buSzPts val="1600"/>
              <a:buNone/>
            </a:pPr>
            <a:r>
              <a:t/>
            </a:r>
            <a:endParaRPr b="0" sz="1600"/>
          </a:p>
          <a:p>
            <a:pPr indent="0" lvl="0" marL="0" rtl="0" algn="ctr">
              <a:lnSpc>
                <a:spcPct val="100000"/>
              </a:lnSpc>
              <a:spcBef>
                <a:spcPts val="0"/>
              </a:spcBef>
              <a:spcAft>
                <a:spcPts val="0"/>
              </a:spcAft>
              <a:buSzPts val="1600"/>
              <a:buNone/>
            </a:pPr>
            <a:r>
              <a:rPr b="0" lang="en-GB" sz="1600"/>
              <a:t>38% of journeys are under 2 miles</a:t>
            </a:r>
            <a:br>
              <a:rPr b="0" lang="en-GB" sz="1600"/>
            </a:br>
            <a:r>
              <a:rPr b="0" lang="en-GB" sz="1600"/>
              <a:t>(10 minute cycle)</a:t>
            </a:r>
            <a:endParaRPr/>
          </a:p>
          <a:p>
            <a:pPr indent="0" lvl="0" marL="0" rtl="0" algn="ctr">
              <a:lnSpc>
                <a:spcPct val="100000"/>
              </a:lnSpc>
              <a:spcBef>
                <a:spcPts val="0"/>
              </a:spcBef>
              <a:spcAft>
                <a:spcPts val="0"/>
              </a:spcAft>
              <a:buSzPts val="1600"/>
              <a:buNone/>
            </a:pPr>
            <a:r>
              <a:t/>
            </a:r>
            <a:endParaRPr b="0" sz="1600"/>
          </a:p>
          <a:p>
            <a:pPr indent="0" lvl="0" marL="0" rtl="0" algn="ctr">
              <a:lnSpc>
                <a:spcPct val="100000"/>
              </a:lnSpc>
              <a:spcBef>
                <a:spcPts val="0"/>
              </a:spcBef>
              <a:spcAft>
                <a:spcPts val="0"/>
              </a:spcAft>
              <a:buSzPts val="1600"/>
              <a:buNone/>
            </a:pPr>
            <a:r>
              <a:rPr b="0" lang="en-GB" sz="1600"/>
              <a:t>66% journeys are under 5 miles</a:t>
            </a:r>
            <a:br>
              <a:rPr b="0" lang="en-GB" sz="1600"/>
            </a:br>
            <a:r>
              <a:rPr b="0" lang="en-GB" sz="1600"/>
              <a:t>(25 minute cycle)</a:t>
            </a:r>
            <a:endParaRPr/>
          </a:p>
          <a:p>
            <a:pPr indent="0" lvl="0" marL="0" rtl="0" algn="ctr">
              <a:lnSpc>
                <a:spcPct val="100000"/>
              </a:lnSpc>
              <a:spcBef>
                <a:spcPts val="0"/>
              </a:spcBef>
              <a:spcAft>
                <a:spcPts val="0"/>
              </a:spcAft>
              <a:buSzPts val="1600"/>
              <a:buNone/>
            </a:pPr>
            <a:r>
              <a:t/>
            </a:r>
            <a:endParaRPr sz="1600"/>
          </a:p>
        </p:txBody>
      </p:sp>
      <p:pic>
        <p:nvPicPr>
          <p:cNvPr id="258" name="Google Shape;258;p14"/>
          <p:cNvPicPr preferRelativeResize="0"/>
          <p:nvPr/>
        </p:nvPicPr>
        <p:blipFill rotWithShape="1">
          <a:blip r:embed="rId4">
            <a:alphaModFix/>
          </a:blip>
          <a:srcRect b="37634" l="35198" r="37254" t="34579"/>
          <a:stretch/>
        </p:blipFill>
        <p:spPr>
          <a:xfrm>
            <a:off x="683568" y="1029619"/>
            <a:ext cx="2448272" cy="1496166"/>
          </a:xfrm>
          <a:prstGeom prst="rect">
            <a:avLst/>
          </a:prstGeom>
          <a:noFill/>
          <a:ln>
            <a:noFill/>
          </a:ln>
        </p:spPr>
      </p:pic>
      <p:sp>
        <p:nvSpPr>
          <p:cNvPr id="259" name="Google Shape;259;p14"/>
          <p:cNvSpPr txBox="1"/>
          <p:nvPr>
            <p:ph idx="3" type="body"/>
          </p:nvPr>
        </p:nvSpPr>
        <p:spPr>
          <a:xfrm>
            <a:off x="792000" y="537546"/>
            <a:ext cx="6156264"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600"/>
              <a:buNone/>
            </a:pPr>
            <a:r>
              <a:rPr lang="en-GB"/>
              <a:t>This Machine Fights Climate Change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5"/>
          <p:cNvPicPr preferRelativeResize="0"/>
          <p:nvPr/>
        </p:nvPicPr>
        <p:blipFill rotWithShape="1">
          <a:blip r:embed="rId3">
            <a:alphaModFix/>
          </a:blip>
          <a:srcRect b="16820" l="0" r="0" t="34579"/>
          <a:stretch/>
        </p:blipFill>
        <p:spPr>
          <a:xfrm>
            <a:off x="2267744" y="3651870"/>
            <a:ext cx="4834001" cy="1423313"/>
          </a:xfrm>
          <a:prstGeom prst="rect">
            <a:avLst/>
          </a:prstGeom>
          <a:noFill/>
          <a:ln>
            <a:noFill/>
          </a:ln>
        </p:spPr>
      </p:pic>
      <p:sp>
        <p:nvSpPr>
          <p:cNvPr id="266" name="Google Shape;266;p15"/>
          <p:cNvSpPr txBox="1"/>
          <p:nvPr>
            <p:ph idx="2" type="body"/>
          </p:nvPr>
        </p:nvSpPr>
        <p:spPr>
          <a:xfrm>
            <a:off x="792000" y="1491630"/>
            <a:ext cx="7956000" cy="2735882"/>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800"/>
              <a:buNone/>
            </a:pPr>
            <a:r>
              <a:rPr lang="en-GB" sz="2800"/>
              <a:t>		</a:t>
            </a:r>
            <a:r>
              <a:rPr lang="en-GB" sz="2800">
                <a:solidFill>
                  <a:schemeClr val="accent2"/>
                </a:solidFill>
              </a:rPr>
              <a:t>I commit to…</a:t>
            </a:r>
            <a:endParaRPr sz="1800">
              <a:solidFill>
                <a:schemeClr val="accent2"/>
              </a:solidFill>
            </a:endParaRPr>
          </a:p>
          <a:p>
            <a:pPr indent="-285750" lvl="0" marL="285750" rtl="0" algn="l">
              <a:lnSpc>
                <a:spcPct val="100000"/>
              </a:lnSpc>
              <a:spcBef>
                <a:spcPts val="1200"/>
              </a:spcBef>
              <a:spcAft>
                <a:spcPts val="0"/>
              </a:spcAft>
              <a:buClr>
                <a:schemeClr val="accent2"/>
              </a:buClr>
              <a:buSzPts val="1800"/>
              <a:buFont typeface="Arial Black"/>
              <a:buChar char="–"/>
            </a:pPr>
            <a:r>
              <a:rPr b="0" lang="en-GB" sz="1800"/>
              <a:t>Come up with a pledge that you can make to reduce your greenhouse gas emissions. Think of a small change, like cycling or walking short journeys. </a:t>
            </a:r>
            <a:endParaRPr/>
          </a:p>
          <a:p>
            <a:pPr indent="-285750" lvl="0" marL="285750" rtl="0" algn="l">
              <a:lnSpc>
                <a:spcPct val="100000"/>
              </a:lnSpc>
              <a:spcBef>
                <a:spcPts val="1200"/>
              </a:spcBef>
              <a:spcAft>
                <a:spcPts val="0"/>
              </a:spcAft>
              <a:buClr>
                <a:schemeClr val="accent2"/>
              </a:buClr>
              <a:buSzPts val="1800"/>
              <a:buFont typeface="Arial Black"/>
              <a:buChar char="–"/>
            </a:pPr>
            <a:r>
              <a:rPr b="0" lang="en-GB" sz="1800"/>
              <a:t>This could be something you do as an individual, or you could decide on a group or class action. </a:t>
            </a:r>
            <a:endParaRPr/>
          </a:p>
          <a:p>
            <a:pPr indent="-107950" lvl="0" marL="285750" rtl="0" algn="l">
              <a:lnSpc>
                <a:spcPct val="100000"/>
              </a:lnSpc>
              <a:spcBef>
                <a:spcPts val="1200"/>
              </a:spcBef>
              <a:spcAft>
                <a:spcPts val="0"/>
              </a:spcAft>
              <a:buClr>
                <a:schemeClr val="accent2"/>
              </a:buClr>
              <a:buSzPts val="2800"/>
              <a:buFont typeface="Arial Black"/>
              <a:buNone/>
            </a:pPr>
            <a:r>
              <a:t/>
            </a:r>
            <a:endParaRPr b="0" sz="2800"/>
          </a:p>
        </p:txBody>
      </p:sp>
      <p:sp>
        <p:nvSpPr>
          <p:cNvPr id="267" name="Google Shape;267;p15"/>
          <p:cNvSpPr txBox="1"/>
          <p:nvPr>
            <p:ph idx="3" type="body"/>
          </p:nvPr>
        </p:nvSpPr>
        <p:spPr>
          <a:xfrm>
            <a:off x="775367" y="843558"/>
            <a:ext cx="5616000"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4000"/>
              <a:buNone/>
            </a:pPr>
            <a:r>
              <a:rPr lang="en-GB" sz="4000"/>
              <a:t>My Carbon Pledge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Text&#10;&#10;Description automatically generated" id="272" name="Google Shape;272;p16"/>
          <p:cNvPicPr preferRelativeResize="0"/>
          <p:nvPr/>
        </p:nvPicPr>
        <p:blipFill rotWithShape="1">
          <a:blip r:embed="rId3">
            <a:alphaModFix/>
          </a:blip>
          <a:srcRect b="0" l="0" r="0" t="0"/>
          <a:stretch/>
        </p:blipFill>
        <p:spPr>
          <a:xfrm>
            <a:off x="4355976" y="2931790"/>
            <a:ext cx="4866958" cy="23763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idx="3" type="body"/>
          </p:nvPr>
        </p:nvSpPr>
        <p:spPr>
          <a:xfrm>
            <a:off x="792000" y="557795"/>
            <a:ext cx="6444296" cy="738204"/>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800"/>
              <a:buNone/>
            </a:pPr>
            <a:r>
              <a:rPr lang="en-GB" sz="2800">
                <a:solidFill>
                  <a:schemeClr val="accent3"/>
                </a:solidFill>
              </a:rPr>
              <a:t>What’s the difference between Weather and Climate?</a:t>
            </a:r>
            <a:endParaRPr/>
          </a:p>
        </p:txBody>
      </p:sp>
      <p:pic>
        <p:nvPicPr>
          <p:cNvPr id="166" name="Google Shape;166;p2"/>
          <p:cNvPicPr preferRelativeResize="0"/>
          <p:nvPr/>
        </p:nvPicPr>
        <p:blipFill rotWithShape="1">
          <a:blip r:embed="rId3">
            <a:alphaModFix/>
          </a:blip>
          <a:srcRect b="0" l="0" r="0" t="0"/>
          <a:stretch/>
        </p:blipFill>
        <p:spPr>
          <a:xfrm>
            <a:off x="971600" y="1901182"/>
            <a:ext cx="4320480" cy="2448295"/>
          </a:xfrm>
          <a:prstGeom prst="rect">
            <a:avLst/>
          </a:prstGeom>
          <a:noFill/>
          <a:ln>
            <a:noFill/>
          </a:ln>
        </p:spPr>
      </p:pic>
      <p:pic>
        <p:nvPicPr>
          <p:cNvPr id="167" name="Google Shape;167;p2"/>
          <p:cNvPicPr preferRelativeResize="0"/>
          <p:nvPr/>
        </p:nvPicPr>
        <p:blipFill rotWithShape="1">
          <a:blip r:embed="rId4">
            <a:alphaModFix/>
          </a:blip>
          <a:srcRect b="0" l="36312" r="13723" t="3081"/>
          <a:stretch/>
        </p:blipFill>
        <p:spPr>
          <a:xfrm>
            <a:off x="5508104" y="1276679"/>
            <a:ext cx="2991198" cy="3174655"/>
          </a:xfrm>
          <a:prstGeom prst="rect">
            <a:avLst/>
          </a:prstGeom>
          <a:noFill/>
          <a:ln>
            <a:noFill/>
          </a:ln>
        </p:spPr>
      </p:pic>
      <p:pic>
        <p:nvPicPr>
          <p:cNvPr descr="Illustration of a weather forecast with text that reads 'Local Weather' next to an illustration of Earth and a thermometer with text that reads 'Global Climate'." id="168" name="Google Shape;168;p2"/>
          <p:cNvPicPr preferRelativeResize="0"/>
          <p:nvPr/>
        </p:nvPicPr>
        <p:blipFill rotWithShape="1">
          <a:blip r:embed="rId5">
            <a:alphaModFix/>
          </a:blip>
          <a:srcRect b="21267" l="55823" r="6749" t="4871"/>
          <a:stretch/>
        </p:blipFill>
        <p:spPr>
          <a:xfrm>
            <a:off x="1547664" y="3370048"/>
            <a:ext cx="2885921" cy="1584612"/>
          </a:xfrm>
          <a:prstGeom prst="rect">
            <a:avLst/>
          </a:prstGeom>
          <a:noFill/>
          <a:ln>
            <a:noFill/>
          </a:ln>
        </p:spPr>
      </p:pic>
      <p:pic>
        <p:nvPicPr>
          <p:cNvPr descr="Illustration of a weather forecast with text that reads 'Local Weather' next to an illustration of Earth and a thermometer with text that reads 'Global Climate'." id="169" name="Google Shape;169;p2"/>
          <p:cNvPicPr preferRelativeResize="0"/>
          <p:nvPr/>
        </p:nvPicPr>
        <p:blipFill rotWithShape="1">
          <a:blip r:embed="rId5">
            <a:alphaModFix/>
          </a:blip>
          <a:srcRect b="18252" l="4652" r="55306" t="3728"/>
          <a:stretch/>
        </p:blipFill>
        <p:spPr>
          <a:xfrm>
            <a:off x="5418397" y="3397448"/>
            <a:ext cx="2880569" cy="1561512"/>
          </a:xfrm>
          <a:prstGeom prst="rect">
            <a:avLst/>
          </a:prstGeom>
          <a:noFill/>
          <a:ln>
            <a:noFill/>
          </a:ln>
        </p:spPr>
      </p:pic>
      <p:pic>
        <p:nvPicPr>
          <p:cNvPr id="170" name="Google Shape;170;p2"/>
          <p:cNvPicPr preferRelativeResize="0"/>
          <p:nvPr/>
        </p:nvPicPr>
        <p:blipFill rotWithShape="1">
          <a:blip r:embed="rId3">
            <a:alphaModFix/>
          </a:blip>
          <a:srcRect b="0" l="0" r="0" t="0"/>
          <a:stretch/>
        </p:blipFill>
        <p:spPr>
          <a:xfrm>
            <a:off x="1331640" y="1563638"/>
            <a:ext cx="3151659" cy="1785957"/>
          </a:xfrm>
          <a:prstGeom prst="rect">
            <a:avLst/>
          </a:prstGeom>
          <a:noFill/>
          <a:ln>
            <a:noFill/>
          </a:ln>
        </p:spPr>
      </p:pic>
      <p:pic>
        <p:nvPicPr>
          <p:cNvPr id="171" name="Google Shape;171;p2"/>
          <p:cNvPicPr preferRelativeResize="0"/>
          <p:nvPr/>
        </p:nvPicPr>
        <p:blipFill rotWithShape="1">
          <a:blip r:embed="rId4">
            <a:alphaModFix/>
          </a:blip>
          <a:srcRect b="0" l="36312" r="13723" t="3081"/>
          <a:stretch/>
        </p:blipFill>
        <p:spPr>
          <a:xfrm>
            <a:off x="5724128" y="1059582"/>
            <a:ext cx="2071059" cy="21980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idx="2" type="body"/>
          </p:nvPr>
        </p:nvSpPr>
        <p:spPr>
          <a:xfrm>
            <a:off x="791999" y="1295998"/>
            <a:ext cx="6120000" cy="113173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3"/>
              </a:buClr>
              <a:buSzPts val="4000"/>
              <a:buNone/>
            </a:pPr>
            <a:r>
              <a:rPr lang="en-GB"/>
              <a:t>What is Climate Change?</a:t>
            </a:r>
            <a:endParaRPr/>
          </a:p>
        </p:txBody>
      </p:sp>
      <p:sp>
        <p:nvSpPr>
          <p:cNvPr id="178" name="Google Shape;178;p3"/>
          <p:cNvSpPr txBox="1"/>
          <p:nvPr>
            <p:ph idx="3" type="body"/>
          </p:nvPr>
        </p:nvSpPr>
        <p:spPr>
          <a:xfrm>
            <a:off x="791999" y="2808000"/>
            <a:ext cx="6119999" cy="77997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800"/>
              <a:buNone/>
            </a:pPr>
            <a:r>
              <a:rPr lang="en-GB"/>
              <a:t>Work in pairs to write a definition of Climate Change.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4">
            <a:hlinkClick r:id="rId3"/>
          </p:cNvPr>
          <p:cNvPicPr preferRelativeResize="0"/>
          <p:nvPr/>
        </p:nvPicPr>
        <p:blipFill rotWithShape="1">
          <a:blip r:embed="rId4">
            <a:alphaModFix/>
          </a:blip>
          <a:srcRect b="0" l="0" r="0" t="0"/>
          <a:stretch/>
        </p:blipFill>
        <p:spPr>
          <a:xfrm>
            <a:off x="1763688" y="1059582"/>
            <a:ext cx="6021687" cy="3416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800"/>
              <a:buNone/>
            </a:pPr>
            <a:r>
              <a:t/>
            </a:r>
            <a:endParaRPr/>
          </a:p>
        </p:txBody>
      </p:sp>
      <p:pic>
        <p:nvPicPr>
          <p:cNvPr id="191" name="Google Shape;191;p5"/>
          <p:cNvPicPr preferRelativeResize="0"/>
          <p:nvPr/>
        </p:nvPicPr>
        <p:blipFill rotWithShape="1">
          <a:blip r:embed="rId3">
            <a:alphaModFix/>
          </a:blip>
          <a:srcRect b="0" l="0" r="0" t="0"/>
          <a:stretch/>
        </p:blipFill>
        <p:spPr>
          <a:xfrm>
            <a:off x="0" y="0"/>
            <a:ext cx="916861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800"/>
              <a:buNone/>
            </a:pPr>
            <a:r>
              <a:t/>
            </a:r>
            <a:endParaRPr/>
          </a:p>
        </p:txBody>
      </p:sp>
      <p:pic>
        <p:nvPicPr>
          <p:cNvPr id="198" name="Google Shape;198;p6"/>
          <p:cNvPicPr preferRelativeResize="0"/>
          <p:nvPr/>
        </p:nvPicPr>
        <p:blipFill rotWithShape="1">
          <a:blip r:embed="rId3">
            <a:alphaModFix/>
          </a:blip>
          <a:srcRect b="0" l="0" r="0" t="0"/>
          <a:stretch/>
        </p:blipFill>
        <p:spPr>
          <a:xfrm>
            <a:off x="395536" y="-16128"/>
            <a:ext cx="85725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idx="2" type="body"/>
          </p:nvPr>
        </p:nvSpPr>
        <p:spPr>
          <a:xfrm>
            <a:off x="791999" y="1295998"/>
            <a:ext cx="6120000" cy="113173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3"/>
              </a:buClr>
              <a:buSzPts val="4000"/>
              <a:buNone/>
            </a:pPr>
            <a:r>
              <a:rPr lang="en-GB"/>
              <a:t>Where do our emissions come from?</a:t>
            </a:r>
            <a:endParaRPr/>
          </a:p>
        </p:txBody>
      </p:sp>
      <p:sp>
        <p:nvSpPr>
          <p:cNvPr id="205" name="Google Shape;205;p7"/>
          <p:cNvSpPr txBox="1"/>
          <p:nvPr>
            <p:ph idx="3" type="body"/>
          </p:nvPr>
        </p:nvSpPr>
        <p:spPr>
          <a:xfrm>
            <a:off x="791999" y="2808000"/>
            <a:ext cx="6119999" cy="77997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800"/>
              <a:buNone/>
            </a:pPr>
            <a:r>
              <a:rPr lang="en-GB"/>
              <a:t>Create a mind map of where greenhouse gases come from.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nvSpPr>
        <p:spPr>
          <a:xfrm>
            <a:off x="1200955" y="1415808"/>
            <a:ext cx="2089500" cy="25551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27"/>
              <a:buFont typeface="Arial"/>
              <a:buNone/>
            </a:pPr>
            <a:r>
              <a:rPr b="0" i="0" lang="en-GB" sz="1227" u="none" cap="none" strike="noStrike">
                <a:solidFill>
                  <a:schemeClr val="dk1"/>
                </a:solidFill>
                <a:latin typeface="Arial"/>
                <a:ea typeface="Arial"/>
                <a:cs typeface="Arial"/>
                <a:sym typeface="Arial"/>
              </a:rPr>
              <a:t>Categories:</a:t>
            </a:r>
            <a:br>
              <a:rPr b="0" i="0" lang="en-GB" sz="1227" u="none" cap="none" strike="noStrike">
                <a:solidFill>
                  <a:schemeClr val="dk1"/>
                </a:solidFill>
                <a:latin typeface="Arial"/>
                <a:ea typeface="Arial"/>
                <a:cs typeface="Arial"/>
                <a:sym typeface="Arial"/>
              </a:rPr>
            </a:b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Agriculture</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Buildings</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Bunker Fuels</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Electricity &amp; Heat</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Fuel combustion</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Industry</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Manufacturing</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Transport</a:t>
            </a:r>
            <a:endParaRPr b="0" i="0" sz="1227"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Char char="●"/>
            </a:pPr>
            <a:r>
              <a:rPr b="0" i="0" lang="en-GB" sz="1227" u="none" cap="none" strike="noStrike">
                <a:solidFill>
                  <a:schemeClr val="dk1"/>
                </a:solidFill>
                <a:latin typeface="Arial"/>
                <a:ea typeface="Arial"/>
                <a:cs typeface="Arial"/>
                <a:sym typeface="Arial"/>
              </a:rPr>
              <a:t>Waste</a:t>
            </a:r>
            <a:endParaRPr b="0" i="0" sz="1227" u="none" cap="none" strike="noStrike">
              <a:solidFill>
                <a:schemeClr val="dk1"/>
              </a:solidFill>
              <a:latin typeface="Arial"/>
              <a:ea typeface="Arial"/>
              <a:cs typeface="Arial"/>
              <a:sym typeface="Arial"/>
            </a:endParaRPr>
          </a:p>
        </p:txBody>
      </p:sp>
      <p:sp>
        <p:nvSpPr>
          <p:cNvPr id="212" name="Google Shape;212;p8"/>
          <p:cNvSpPr txBox="1"/>
          <p:nvPr>
            <p:ph idx="3" type="body"/>
          </p:nvPr>
        </p:nvSpPr>
        <p:spPr>
          <a:xfrm>
            <a:off x="792000" y="557795"/>
            <a:ext cx="6516304"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800"/>
              <a:buNone/>
            </a:pPr>
            <a:r>
              <a:rPr lang="en-GB" sz="2800">
                <a:solidFill>
                  <a:schemeClr val="accent3"/>
                </a:solidFill>
              </a:rPr>
              <a:t>Where do </a:t>
            </a:r>
            <a:r>
              <a:rPr lang="en-GB" sz="2800"/>
              <a:t>UK</a:t>
            </a:r>
            <a:r>
              <a:rPr lang="en-GB" sz="2800">
                <a:solidFill>
                  <a:schemeClr val="accent3"/>
                </a:solidFill>
              </a:rPr>
              <a:t> Emissions come from?</a:t>
            </a:r>
            <a:endParaRPr/>
          </a:p>
        </p:txBody>
      </p:sp>
      <p:graphicFrame>
        <p:nvGraphicFramePr>
          <p:cNvPr id="213" name="Google Shape;213;p8"/>
          <p:cNvGraphicFramePr/>
          <p:nvPr/>
        </p:nvGraphicFramePr>
        <p:xfrm>
          <a:off x="2987825" y="812707"/>
          <a:ext cx="6146254" cy="4488997"/>
        </p:xfrm>
        <a:graphic>
          <a:graphicData uri="http://schemas.openxmlformats.org/drawingml/2006/chart">
            <c:chart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idx="3" type="body"/>
          </p:nvPr>
        </p:nvSpPr>
        <p:spPr>
          <a:xfrm>
            <a:off x="792000" y="557795"/>
            <a:ext cx="6804336" cy="396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2800"/>
              <a:buNone/>
            </a:pPr>
            <a:r>
              <a:rPr lang="en-GB" sz="2800">
                <a:solidFill>
                  <a:schemeClr val="accent3"/>
                </a:solidFill>
              </a:rPr>
              <a:t>Where do </a:t>
            </a:r>
            <a:r>
              <a:rPr lang="en-GB" sz="2800"/>
              <a:t>UK</a:t>
            </a:r>
            <a:r>
              <a:rPr lang="en-GB" sz="2800">
                <a:solidFill>
                  <a:schemeClr val="accent3"/>
                </a:solidFill>
              </a:rPr>
              <a:t> Emissions come from?</a:t>
            </a:r>
            <a:endParaRPr/>
          </a:p>
        </p:txBody>
      </p:sp>
      <p:graphicFrame>
        <p:nvGraphicFramePr>
          <p:cNvPr id="220" name="Google Shape;220;p9"/>
          <p:cNvGraphicFramePr/>
          <p:nvPr/>
        </p:nvGraphicFramePr>
        <p:xfrm>
          <a:off x="1971605" y="953795"/>
          <a:ext cx="5736468" cy="4189705"/>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strans PowerPoint Theme">
  <a:themeElements>
    <a:clrScheme name="Sustrans">
      <a:dk1>
        <a:srgbClr val="414042"/>
      </a:dk1>
      <a:lt1>
        <a:srgbClr val="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829DA49C0EF4EA2CEE84F7D25F053" ma:contentTypeVersion="10" ma:contentTypeDescription="Create a new document." ma:contentTypeScope="" ma:versionID="ef95322cdb32915f3e868f54d835518f">
  <xsd:schema xmlns:xsd="http://www.w3.org/2001/XMLSchema" xmlns:xs="http://www.w3.org/2001/XMLSchema" xmlns:p="http://schemas.microsoft.com/office/2006/metadata/properties" xmlns:ns2="e0e556b6-597c-48d5-96d3-0913bc0fe15d" xmlns:ns3="9f5c8ee4-b307-4670-a55e-c2bf2540d442" targetNamespace="http://schemas.microsoft.com/office/2006/metadata/properties" ma:root="true" ma:fieldsID="e399b8a5adf41e35c381a815d98a0227" ns2:_="" ns3:_="">
    <xsd:import namespace="e0e556b6-597c-48d5-96d3-0913bc0fe15d"/>
    <xsd:import namespace="9f5c8ee4-b307-4670-a55e-c2bf2540d44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556b6-597c-48d5-96d3-0913bc0fe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5c8ee4-b307-4670-a55e-c2bf2540d4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e556b6-597c-48d5-96d3-0913bc0fe1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693E21-15A9-417E-B43F-628DCB7A8483}"/>
</file>

<file path=customXml/itemProps2.xml><?xml version="1.0" encoding="utf-8"?>
<ds:datastoreItem xmlns:ds="http://schemas.openxmlformats.org/officeDocument/2006/customXml" ds:itemID="{3204E390-C337-4A50-AB9A-A86BA14D9B95}"/>
</file>

<file path=customXml/itemProps3.xml><?xml version="1.0" encoding="utf-8"?>
<ds:datastoreItem xmlns:ds="http://schemas.openxmlformats.org/officeDocument/2006/customXml" ds:itemID="{BB250CE3-6FE6-4ECC-95F9-3783DD69D18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Bethany Warburton</dc:creator>
  <dcterms:created xsi:type="dcterms:W3CDTF">2021-06-30T11:05:05Z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0x010100F76829DA49C0EF4EA2CEE84F7D25F053</vt:lpwstr>
  </property>
</Properties>
</file>