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8" r:id="rId2"/>
    <p:sldId id="311" r:id="rId3"/>
    <p:sldId id="314" r:id="rId4"/>
    <p:sldId id="315" r:id="rId5"/>
    <p:sldId id="313" r:id="rId6"/>
    <p:sldId id="316" r:id="rId7"/>
    <p:sldId id="317" r:id="rId8"/>
    <p:sldId id="318" r:id="rId9"/>
    <p:sldId id="319" r:id="rId10"/>
    <p:sldId id="320" r:id="rId11"/>
    <p:sldId id="296" r:id="rId12"/>
  </p:sldIdLst>
  <p:sldSz cx="9144000" cy="5143500" type="screen16x9"/>
  <p:notesSz cx="6858000" cy="9144000"/>
  <p:defaultTextStyle>
    <a:defPPr>
      <a:defRPr lang="en-US"/>
    </a:defPPr>
    <a:lvl1pPr marL="0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311641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623282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934922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1246563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1558204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1869845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2181485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2493126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0" userDrawn="1">
          <p15:clr>
            <a:srgbClr val="A4A3A4"/>
          </p15:clr>
        </p15:guide>
        <p15:guide id="2" pos="49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B3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89183" autoAdjust="0"/>
  </p:normalViewPr>
  <p:slideViewPr>
    <p:cSldViewPr>
      <p:cViewPr varScale="1">
        <p:scale>
          <a:sx n="129" d="100"/>
          <a:sy n="129" d="100"/>
        </p:scale>
        <p:origin x="888" y="120"/>
      </p:cViewPr>
      <p:guideLst>
        <p:guide orient="horz" pos="1470"/>
        <p:guide pos="49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F01C6F90-E2CA-41C9-A3AD-6BBF12636F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4BD2A11-7F68-442F-BB14-05A9B59103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6F4A6-FA2F-49F8-9F6C-A9208527ED9C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601DAD7-D28F-4B37-B42C-88DD3E2168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393C62-62E1-4EAF-9351-0FAC79392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F7DC5-5B78-4110-B0CB-5250BA9C9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682CB-2C29-4E1D-B29A-832BD0458710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602B0-FD2B-4A07-B86B-10A2332AB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7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1pPr>
    <a:lvl2pPr marL="311641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2pPr>
    <a:lvl3pPr marL="623282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3pPr>
    <a:lvl4pPr marL="934922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4pPr>
    <a:lvl5pPr marL="1246563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5pPr>
    <a:lvl6pPr marL="1558204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6pPr>
    <a:lvl7pPr marL="1869845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7pPr>
    <a:lvl8pPr marL="2181485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8pPr>
    <a:lvl9pPr marL="2493126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36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the 4</a:t>
            </a:r>
            <a:r>
              <a:rPr lang="en-GB" baseline="30000" dirty="0" smtClean="0"/>
              <a:t>th</a:t>
            </a:r>
            <a:r>
              <a:rPr lang="en-GB" baseline="0" dirty="0" smtClean="0"/>
              <a:t> of four workshops, through which pupils will develop an understanding of why changing how we live can help tackle climate change, and learn about 20 minute neighbourhoods.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four sessions are outlined in the slide: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GB" sz="818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 – learn about COP26, how we can create places that are good for the planet and for people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GB" sz="818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Explore – go out and explore your own 20 minute neighbourhood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GB" sz="818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Evaluate – think about how well your neighbourhood measures up; what was good and what could be better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GB" sz="818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– design a vision of a 20 minute neighbourhood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558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74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- Style 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0" y="4043069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580" y="83264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lines. </a:t>
            </a:r>
            <a:endParaRPr lang="en-GB" noProof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17B70D6-EBB2-4AC7-BC7A-C4AAF0E2D8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28FECC0D-3B81-4BFB-83D8-C5A4A2D93A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4716103" cy="2931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1pPr>
            <a:lvl2pPr marL="15554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2pPr>
            <a:lvl3pPr marL="311079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3pPr>
            <a:lvl4pPr marL="466618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4pPr>
            <a:lvl5pPr marL="622157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F34AB4BF-3AE7-47AE-801A-13332C297E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6136" y="1295400"/>
            <a:ext cx="2952577" cy="2688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=""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6136" y="4166343"/>
            <a:ext cx="2951864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 baseline="0">
                <a:solidFill>
                  <a:schemeClr val="accent3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 smtClean="0"/>
              <a:t>Caption or credit</a:t>
            </a:r>
            <a:endParaRPr lang="en-GB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7ECBE77-1ADB-4651-A1CB-98D943838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4" name="Table Placeholder 3">
            <a:extLst>
              <a:ext uri="{FF2B5EF4-FFF2-40B4-BE49-F238E27FC236}">
                <a16:creationId xmlns="" xmlns:a16="http://schemas.microsoft.com/office/drawing/2014/main" id="{3EF331FA-3290-4F13-B48A-6B4BA15FA35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92163" y="1295400"/>
            <a:ext cx="7955837" cy="29321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0D1D2505-7FB8-49CC-9369-0D5426E8C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2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="" xmlns:a16="http://schemas.microsoft.com/office/drawing/2014/main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7956000" cy="293151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1pPr>
            <a:lvl2pPr marL="44129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2pPr>
            <a:lvl3pPr marL="596829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3pPr>
            <a:lvl4pPr marL="752368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4pPr>
            <a:lvl5pPr marL="907907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8CE3D723-BCE7-4BD8-9335-C4B6096DC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8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="" xmlns:a16="http://schemas.microsoft.com/office/drawing/2014/main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4716103" cy="293151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1pPr>
            <a:lvl2pPr marL="44129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2pPr>
            <a:lvl3pPr marL="596829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3pPr>
            <a:lvl4pPr marL="752368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4pPr>
            <a:lvl5pPr marL="907907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="" xmlns:a16="http://schemas.microsoft.com/office/drawing/2014/main" id="{B8DC942F-021B-40FB-A4FC-0CE3F9400E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6136" y="1295401"/>
            <a:ext cx="2952577" cy="2804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58C2680D-2E0D-4F30-9150-032C6338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  <p:sp>
        <p:nvSpPr>
          <p:cNvPr id="15" name="Text Placeholder 6">
            <a:extLst>
              <a:ext uri="{FF2B5EF4-FFF2-40B4-BE49-F238E27FC236}">
                <a16:creationId xmlns=""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6136" y="4166343"/>
            <a:ext cx="2951864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 baseline="0">
                <a:solidFill>
                  <a:schemeClr val="accent3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 smtClean="0"/>
              <a:t>Caption or credit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64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1920262-CD62-4982-8CC2-38CB0D2F19F2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Text Placeholder 8">
            <a:extLst>
              <a:ext uri="{FF2B5EF4-FFF2-40B4-BE49-F238E27FC236}">
                <a16:creationId xmlns="" xmlns:a16="http://schemas.microsoft.com/office/drawing/2014/main" id="{21ADB2AF-D221-4E35-AF73-D72B6F1B5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A091805-907E-411F-8F67-405448922C9C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8A7D6D6-31D4-46DA-8A7F-3429B1F3B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999" y="1295998"/>
            <a:ext cx="6120000" cy="113173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4000" b="1">
                <a:solidFill>
                  <a:schemeClr val="accent3"/>
                </a:solidFill>
                <a:latin typeface="+mj-lt"/>
              </a:defRPr>
            </a:lvl2pPr>
            <a:lvl3pPr marL="311079" indent="0">
              <a:buNone/>
              <a:defRPr sz="4000" b="1">
                <a:solidFill>
                  <a:schemeClr val="accent3"/>
                </a:solidFill>
                <a:latin typeface="+mj-lt"/>
              </a:defRPr>
            </a:lvl3pPr>
            <a:lvl4pPr marL="466618" indent="0">
              <a:buNone/>
              <a:defRPr sz="4000" b="1">
                <a:solidFill>
                  <a:schemeClr val="accent3"/>
                </a:solidFill>
                <a:latin typeface="+mj-lt"/>
              </a:defRPr>
            </a:lvl4pPr>
            <a:lvl5pPr marL="622157" indent="0">
              <a:buNone/>
              <a:defRPr sz="40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Divider slide title over two lines at most</a:t>
            </a:r>
            <a:endParaRPr lang="en-GB" noProof="0" dirty="0"/>
          </a:p>
        </p:txBody>
      </p:sp>
      <p:sp>
        <p:nvSpPr>
          <p:cNvPr id="9" name="Text Placeholder 4">
            <a:extLst>
              <a:ext uri="{FF2B5EF4-FFF2-40B4-BE49-F238E27FC236}">
                <a16:creationId xmlns="" xmlns:a16="http://schemas.microsoft.com/office/drawing/2014/main" id="{DF9C5557-11E1-4ADD-809B-6D3924A94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999" y="2808000"/>
            <a:ext cx="6119999" cy="7799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three lines at most.</a:t>
            </a:r>
            <a:endParaRPr lang="en-GB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07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1920262-CD62-4982-8CC2-38CB0D2F19F2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Text Placeholder 8">
            <a:extLst>
              <a:ext uri="{FF2B5EF4-FFF2-40B4-BE49-F238E27FC236}">
                <a16:creationId xmlns="" xmlns:a16="http://schemas.microsoft.com/office/drawing/2014/main" id="{21ADB2AF-D221-4E35-AF73-D72B6F1B5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8A7D6D6-31D4-46DA-8A7F-3429B1F3B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999" y="1295998"/>
            <a:ext cx="4932129" cy="113173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4000" b="1">
                <a:solidFill>
                  <a:schemeClr val="accent3"/>
                </a:solidFill>
                <a:latin typeface="+mj-lt"/>
              </a:defRPr>
            </a:lvl2pPr>
            <a:lvl3pPr marL="311079" indent="0">
              <a:buNone/>
              <a:defRPr sz="4000" b="1">
                <a:solidFill>
                  <a:schemeClr val="accent3"/>
                </a:solidFill>
                <a:latin typeface="+mj-lt"/>
              </a:defRPr>
            </a:lvl3pPr>
            <a:lvl4pPr marL="466618" indent="0">
              <a:buNone/>
              <a:defRPr sz="4000" b="1">
                <a:solidFill>
                  <a:schemeClr val="accent3"/>
                </a:solidFill>
                <a:latin typeface="+mj-lt"/>
              </a:defRPr>
            </a:lvl4pPr>
            <a:lvl5pPr marL="622157" indent="0">
              <a:buNone/>
              <a:defRPr sz="40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Divider slide title over two lines at most</a:t>
            </a:r>
            <a:endParaRPr lang="en-GB" noProof="0" dirty="0"/>
          </a:p>
        </p:txBody>
      </p:sp>
      <p:sp>
        <p:nvSpPr>
          <p:cNvPr id="9" name="Text Placeholder 4">
            <a:extLst>
              <a:ext uri="{FF2B5EF4-FFF2-40B4-BE49-F238E27FC236}">
                <a16:creationId xmlns="" xmlns:a16="http://schemas.microsoft.com/office/drawing/2014/main" id="{DF9C5557-11E1-4ADD-809B-6D3924A94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999" y="2808000"/>
            <a:ext cx="4932129" cy="7799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three lines at most.</a:t>
            </a:r>
            <a:endParaRPr lang="en-GB" noProof="0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="" xmlns:a16="http://schemas.microsoft.com/office/drawing/2014/main" id="{B8DC942F-021B-40FB-A4FC-0CE3F9400E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64455" y="3869"/>
            <a:ext cx="3279545" cy="51396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0710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ase Stu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58C2680D-2E0D-4F30-9150-032C6338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737990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  <p:sp>
        <p:nvSpPr>
          <p:cNvPr id="12" name="Text Placeholder 4">
            <a:extLst>
              <a:ext uri="{FF2B5EF4-FFF2-40B4-BE49-F238E27FC236}">
                <a16:creationId xmlns="" xmlns:a16="http://schemas.microsoft.com/office/drawing/2014/main" id="{43B1F631-903C-47E0-9D09-A3381BD85D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000" y="489482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CASE STUDY</a:t>
            </a:r>
            <a:endParaRPr lang="en-GB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EB5F2A0E-DC51-4491-91D2-673965B4C69A}"/>
              </a:ext>
            </a:extLst>
          </p:cNvPr>
          <p:cNvCxnSpPr>
            <a:cxnSpLocks/>
          </p:cNvCxnSpPr>
          <p:nvPr userDrawn="1"/>
        </p:nvCxnSpPr>
        <p:spPr>
          <a:xfrm>
            <a:off x="792000" y="1296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7A33E0D-B8DA-49DA-A554-891A089055DC}"/>
              </a:ext>
            </a:extLst>
          </p:cNvPr>
          <p:cNvCxnSpPr>
            <a:cxnSpLocks/>
          </p:cNvCxnSpPr>
          <p:nvPr userDrawn="1"/>
        </p:nvCxnSpPr>
        <p:spPr>
          <a:xfrm>
            <a:off x="792000" y="4680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3">
            <a:extLst>
              <a:ext uri="{FF2B5EF4-FFF2-40B4-BE49-F238E27FC236}">
                <a16:creationId xmlns="" xmlns:a16="http://schemas.microsoft.com/office/drawing/2014/main" id="{C6E3CC65-D2CF-45E2-9521-2DE20E27DC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92000" y="1511845"/>
            <a:ext cx="3456000" cy="2577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9" name="Text Placeholder 6">
            <a:extLst>
              <a:ext uri="{FF2B5EF4-FFF2-40B4-BE49-F238E27FC236}">
                <a16:creationId xmlns="" xmlns:a16="http://schemas.microsoft.com/office/drawing/2014/main" id="{6240CCFE-7A13-4C12-A84A-D1868D04B6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001" y="1511300"/>
            <a:ext cx="4284056" cy="1019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 smtClean="0"/>
              <a:t>“Quote text up to four lines”</a:t>
            </a:r>
            <a:endParaRPr lang="en-GB" noProof="0" dirty="0"/>
          </a:p>
        </p:txBody>
      </p:sp>
      <p:sp>
        <p:nvSpPr>
          <p:cNvPr id="20" name="Text Placeholder 6">
            <a:extLst>
              <a:ext uri="{FF2B5EF4-FFF2-40B4-BE49-F238E27FC236}">
                <a16:creationId xmlns="" xmlns:a16="http://schemas.microsoft.com/office/drawing/2014/main" id="{5FD90AA7-9234-45B5-8B43-1AC68127FB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2001" y="3023464"/>
            <a:ext cx="4284056" cy="1420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1pPr>
            <a:lvl2pPr marL="15554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2pPr>
            <a:lvl3pPr marL="311079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3pPr>
            <a:lvl4pPr marL="466618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622157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1" name="Text Placeholder 6">
            <a:extLst>
              <a:ext uri="{FF2B5EF4-FFF2-40B4-BE49-F238E27FC236}">
                <a16:creationId xmlns=""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000" y="2530549"/>
            <a:ext cx="4284056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 smtClean="0"/>
              <a:t>Speaker</a:t>
            </a:r>
            <a:endParaRPr lang="en-GB" noProof="0" dirty="0"/>
          </a:p>
        </p:txBody>
      </p:sp>
      <p:sp>
        <p:nvSpPr>
          <p:cNvPr id="13" name="Text Placeholder 6">
            <a:extLst>
              <a:ext uri="{FF2B5EF4-FFF2-40B4-BE49-F238E27FC236}">
                <a16:creationId xmlns=""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92000" y="4166343"/>
            <a:ext cx="3456000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 baseline="0">
                <a:solidFill>
                  <a:schemeClr val="accent3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 smtClean="0"/>
              <a:t>Caption or credit</a:t>
            </a:r>
            <a:endParaRPr lang="en-GB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14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ase Stu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58C2680D-2E0D-4F30-9150-032C6338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737990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  <p:sp>
        <p:nvSpPr>
          <p:cNvPr id="12" name="Text Placeholder 4">
            <a:extLst>
              <a:ext uri="{FF2B5EF4-FFF2-40B4-BE49-F238E27FC236}">
                <a16:creationId xmlns="" xmlns:a16="http://schemas.microsoft.com/office/drawing/2014/main" id="{43B1F631-903C-47E0-9D09-A3381BD85D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000" y="489482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CASE STUDY</a:t>
            </a:r>
            <a:endParaRPr lang="en-GB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EB5F2A0E-DC51-4491-91D2-673965B4C69A}"/>
              </a:ext>
            </a:extLst>
          </p:cNvPr>
          <p:cNvCxnSpPr>
            <a:cxnSpLocks/>
          </p:cNvCxnSpPr>
          <p:nvPr userDrawn="1"/>
        </p:nvCxnSpPr>
        <p:spPr>
          <a:xfrm>
            <a:off x="792000" y="1296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7A33E0D-B8DA-49DA-A554-891A089055DC}"/>
              </a:ext>
            </a:extLst>
          </p:cNvPr>
          <p:cNvCxnSpPr>
            <a:cxnSpLocks/>
          </p:cNvCxnSpPr>
          <p:nvPr userDrawn="1"/>
        </p:nvCxnSpPr>
        <p:spPr>
          <a:xfrm>
            <a:off x="792000" y="4680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6">
            <a:extLst>
              <a:ext uri="{FF2B5EF4-FFF2-40B4-BE49-F238E27FC236}">
                <a16:creationId xmlns="" xmlns:a16="http://schemas.microsoft.com/office/drawing/2014/main" id="{6240CCFE-7A13-4C12-A84A-D1868D04B6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44" y="3131388"/>
            <a:ext cx="4284056" cy="1019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 smtClean="0"/>
              <a:t>“Quote text up to four lines”</a:t>
            </a:r>
            <a:endParaRPr lang="en-GB" noProof="0" dirty="0"/>
          </a:p>
        </p:txBody>
      </p:sp>
      <p:sp>
        <p:nvSpPr>
          <p:cNvPr id="20" name="Text Placeholder 6">
            <a:extLst>
              <a:ext uri="{FF2B5EF4-FFF2-40B4-BE49-F238E27FC236}">
                <a16:creationId xmlns="" xmlns:a16="http://schemas.microsoft.com/office/drawing/2014/main" id="{5FD90AA7-9234-45B5-8B43-1AC68127FB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001" y="1503446"/>
            <a:ext cx="3491967" cy="2924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1pPr>
            <a:lvl2pPr marL="155540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2pPr>
            <a:lvl3pPr marL="311079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3pPr>
            <a:lvl4pPr marL="466618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622157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GB" noProof="0" dirty="0" smtClean="0"/>
              <a:t>Body text</a:t>
            </a:r>
            <a:endParaRPr lang="en-GB" noProof="0" dirty="0"/>
          </a:p>
        </p:txBody>
      </p:sp>
      <p:sp>
        <p:nvSpPr>
          <p:cNvPr id="21" name="Text Placeholder 6">
            <a:extLst>
              <a:ext uri="{FF2B5EF4-FFF2-40B4-BE49-F238E27FC236}">
                <a16:creationId xmlns=""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3943" y="4150637"/>
            <a:ext cx="4284056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 smtClean="0"/>
              <a:t>Speaker</a:t>
            </a:r>
            <a:endParaRPr lang="en-GB" noProof="0" dirty="0"/>
          </a:p>
        </p:txBody>
      </p:sp>
      <p:sp>
        <p:nvSpPr>
          <p:cNvPr id="13" name="Text Placeholder 6">
            <a:extLst>
              <a:ext uri="{FF2B5EF4-FFF2-40B4-BE49-F238E27FC236}">
                <a16:creationId xmlns="" xmlns:a16="http://schemas.microsoft.com/office/drawing/2014/main" id="{4CD92A4B-21BF-4D5C-B6DA-75A37BA90F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3942" y="1503447"/>
            <a:ext cx="4284056" cy="137619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00"/>
            </a:lvl1pPr>
            <a:lvl2pPr marL="155540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2pPr>
            <a:lvl3pPr marL="311079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3pPr>
            <a:lvl4pPr marL="466618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622157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GB" noProof="0" dirty="0" smtClean="0"/>
              <a:t>Key facts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4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Slide - Style 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Sustrans is the charity making it easier for people to walk and cycle.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 smtClean="0">
              <a:solidFill>
                <a:srgbClr val="41404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the school run and deliver a happier, healthier 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 smtClean="0">
              <a:solidFill>
                <a:srgbClr val="41404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rgbClr val="414042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 smtClean="0">
                <a:solidFill>
                  <a:srgbClr val="414042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rgbClr val="414042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  <a:endParaRPr lang="en-GB" sz="800" noProof="0" dirty="0">
              <a:solidFill>
                <a:srgbClr val="414042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64BB8C7-2AF1-49BB-9A98-43A3F7870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97932"/>
            <a:ext cx="1872000" cy="8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82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Slide - Style Tw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415" y="3687078"/>
            <a:ext cx="2039232" cy="11329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bg2"/>
                </a:solidFill>
                <a:latin typeface="Arial Regular" charset="77"/>
                <a:ea typeface="Arial Regular" charset="77"/>
                <a:cs typeface="Arial Regular" charset="77"/>
              </a:rPr>
              <a:t>Sustrans is the charity making it easier for people to walk and cycle.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 smtClean="0">
              <a:solidFill>
                <a:schemeClr val="bg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bg2"/>
                </a:solidFill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the school run and deliver a happier, healthier 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 smtClean="0">
              <a:solidFill>
                <a:schemeClr val="bg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bg2"/>
                </a:solidFill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bg2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 smtClean="0">
                <a:solidFill>
                  <a:schemeClr val="accent4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chemeClr val="accent4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chemeClr val="accent4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chemeClr val="accent4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  <a:endParaRPr lang="en-GB" sz="800" noProof="0" dirty="0">
              <a:solidFill>
                <a:schemeClr val="accent4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63746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- Style Tw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6" y="3939902"/>
            <a:ext cx="1606704" cy="89261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580" y="83264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lines.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51869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Slide - Style Thre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Sustrans is the charity making it easier for people to walk and cycle.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 smtClean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the school run and deliver a happier, healthier 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 smtClean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 smtClean="0">
                <a:solidFill>
                  <a:schemeClr val="tx1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chemeClr val="tx1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  <a:endParaRPr lang="en-GB" sz="800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64BB8C7-2AF1-49BB-9A98-43A3F7870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97932"/>
            <a:ext cx="1871999" cy="88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35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gn-off Slide - Style Thr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Sustrans is the charity making it easier for people to walk and cycle.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 smtClean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the school run and deliver a happier, healthier 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 smtClean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 smtClean="0">
                <a:solidFill>
                  <a:schemeClr val="tx1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chemeClr val="tx1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  <a:endParaRPr lang="en-GB" sz="800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64BB8C7-2AF1-49BB-9A98-43A3F7870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97932"/>
            <a:ext cx="1871999" cy="88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64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- Style Thre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1" y="4043069"/>
            <a:ext cx="1461598" cy="69374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671" y="84355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lines.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2842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Title Slide - Style Thr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1" y="4043069"/>
            <a:ext cx="1461598" cy="69374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671" y="84355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lines.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49517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 Slide - Style 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3069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59231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 Slide - Style Tw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3069"/>
            <a:ext cx="1461600" cy="69374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accent6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6" name="Text Placeholder 22">
            <a:extLst>
              <a:ext uri="{FF2B5EF4-FFF2-40B4-BE49-F238E27FC236}">
                <a16:creationId xmlns="" xmlns:a16="http://schemas.microsoft.com/office/drawing/2014/main" id="{9670CDDB-7361-413B-A408-3D47C982A6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48256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 Slide - Style Thre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3069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6" name="Text Placeholder 22">
            <a:extLst>
              <a:ext uri="{FF2B5EF4-FFF2-40B4-BE49-F238E27FC236}">
                <a16:creationId xmlns="" xmlns:a16="http://schemas.microsoft.com/office/drawing/2014/main" id="{60433C0A-A5E2-46F3-9C61-7B0EBD95A8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192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Title Slide - Style Thr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11910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6" name="Text Placeholder 22">
            <a:extLst>
              <a:ext uri="{FF2B5EF4-FFF2-40B4-BE49-F238E27FC236}">
                <a16:creationId xmlns="" xmlns:a16="http://schemas.microsoft.com/office/drawing/2014/main" id="{60433C0A-A5E2-46F3-9C61-7B0EBD95A8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2899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="" xmlns:a16="http://schemas.microsoft.com/office/drawing/2014/main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7956000" cy="2931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1pPr>
            <a:lvl2pPr marL="15554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2pPr>
            <a:lvl3pPr marL="311079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3pPr>
            <a:lvl4pPr marL="466618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4pPr>
            <a:lvl5pPr marL="622157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6" name="Text Placeholder 4">
            <a:extLst>
              <a:ext uri="{FF2B5EF4-FFF2-40B4-BE49-F238E27FC236}">
                <a16:creationId xmlns="" xmlns:a16="http://schemas.microsoft.com/office/drawing/2014/main" id="{E0C1029B-F0F6-494D-AFB5-54468B6CF1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7ECBE77-1ADB-4651-A1CB-98D943838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4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52" r:id="rId5"/>
    <p:sldLayoutId id="2147483653" r:id="rId6"/>
    <p:sldLayoutId id="2147483654" r:id="rId7"/>
    <p:sldLayoutId id="2147483668" r:id="rId8"/>
    <p:sldLayoutId id="2147483655" r:id="rId9"/>
    <p:sldLayoutId id="2147483656" r:id="rId10"/>
    <p:sldLayoutId id="2147483659" r:id="rId11"/>
    <p:sldLayoutId id="2147483657" r:id="rId12"/>
    <p:sldLayoutId id="2147483658" r:id="rId13"/>
    <p:sldLayoutId id="2147483665" r:id="rId14"/>
    <p:sldLayoutId id="2147483666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9" r:id="rId2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311079" rtl="0" eaLnBrk="1" latinLnBrk="0" hangingPunct="1">
        <a:spcBef>
          <a:spcPct val="0"/>
        </a:spcBef>
        <a:buNone/>
        <a:defRPr sz="14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6655" indent="-116655" algn="l" defTabSz="311079" rtl="0" eaLnBrk="1" latinLnBrk="0" hangingPunct="1">
        <a:spcBef>
          <a:spcPct val="20000"/>
        </a:spcBef>
        <a:buFont typeface="Arial" pitchFamily="34" charset="0"/>
        <a:buChar char="•"/>
        <a:defRPr sz="1089" kern="1200">
          <a:solidFill>
            <a:schemeClr val="tx1"/>
          </a:solidFill>
          <a:latin typeface="+mn-lt"/>
          <a:ea typeface="+mn-ea"/>
          <a:cs typeface="+mn-cs"/>
        </a:defRPr>
      </a:lvl1pPr>
      <a:lvl2pPr marL="252752" indent="-97212" algn="l" defTabSz="311079" rtl="0" eaLnBrk="1" latinLnBrk="0" hangingPunct="1">
        <a:spcBef>
          <a:spcPct val="20000"/>
        </a:spcBef>
        <a:buFont typeface="Arial" pitchFamily="34" charset="0"/>
        <a:buChar char="–"/>
        <a:defRPr sz="953" kern="1200">
          <a:solidFill>
            <a:schemeClr val="tx1"/>
          </a:solidFill>
          <a:latin typeface="+mn-lt"/>
          <a:ea typeface="+mn-ea"/>
          <a:cs typeface="+mn-cs"/>
        </a:defRPr>
      </a:lvl2pPr>
      <a:lvl3pPr marL="388849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816" kern="1200">
          <a:solidFill>
            <a:schemeClr val="tx1"/>
          </a:solidFill>
          <a:latin typeface="+mn-lt"/>
          <a:ea typeface="+mn-ea"/>
          <a:cs typeface="+mn-cs"/>
        </a:defRPr>
      </a:lvl3pPr>
      <a:lvl4pPr marL="544388" indent="-77770" algn="l" defTabSz="311079" rtl="0" eaLnBrk="1" latinLnBrk="0" hangingPunct="1">
        <a:spcBef>
          <a:spcPct val="20000"/>
        </a:spcBef>
        <a:buFont typeface="Arial" pitchFamily="34" charset="0"/>
        <a:buChar char="–"/>
        <a:defRPr sz="680" kern="1200">
          <a:solidFill>
            <a:schemeClr val="tx1"/>
          </a:solidFill>
          <a:latin typeface="+mn-lt"/>
          <a:ea typeface="+mn-ea"/>
          <a:cs typeface="+mn-cs"/>
        </a:defRPr>
      </a:lvl4pPr>
      <a:lvl5pPr marL="699927" indent="-77770" algn="l" defTabSz="311079" rtl="0" eaLnBrk="1" latinLnBrk="0" hangingPunct="1">
        <a:spcBef>
          <a:spcPct val="20000"/>
        </a:spcBef>
        <a:buFont typeface="Arial" pitchFamily="34" charset="0"/>
        <a:buChar char="»"/>
        <a:defRPr sz="680" kern="1200">
          <a:solidFill>
            <a:schemeClr val="tx1"/>
          </a:solidFill>
          <a:latin typeface="+mn-lt"/>
          <a:ea typeface="+mn-ea"/>
          <a:cs typeface="+mn-cs"/>
        </a:defRPr>
      </a:lvl5pPr>
      <a:lvl6pPr marL="855467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6pPr>
      <a:lvl7pPr marL="1011006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7pPr>
      <a:lvl8pPr marL="1166546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8pPr>
      <a:lvl9pPr marL="1322085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1pPr>
      <a:lvl2pPr marL="155539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2pPr>
      <a:lvl3pPr marL="311079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3pPr>
      <a:lvl4pPr marL="466618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4pPr>
      <a:lvl5pPr marL="622158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5pPr>
      <a:lvl6pPr marL="777697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6pPr>
      <a:lvl7pPr marL="933237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7pPr>
      <a:lvl8pPr marL="1088776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8pPr>
      <a:lvl9pPr marL="1244316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71699" y="1336705"/>
            <a:ext cx="3827910" cy="1595085"/>
          </a:xfrm>
        </p:spPr>
        <p:txBody>
          <a:bodyPr/>
          <a:lstStyle/>
          <a:p>
            <a:r>
              <a:rPr lang="en-GB" sz="3200" dirty="0" smtClean="0"/>
              <a:t>Places </a:t>
            </a:r>
            <a:r>
              <a:rPr lang="en-GB" sz="3200" dirty="0"/>
              <a:t>that are good for the </a:t>
            </a:r>
            <a:r>
              <a:rPr lang="en-GB" sz="3600" dirty="0">
                <a:solidFill>
                  <a:schemeClr val="tx2"/>
                </a:solidFill>
              </a:rPr>
              <a:t>planet</a:t>
            </a:r>
            <a:r>
              <a:rPr lang="en-GB" sz="3200" dirty="0"/>
              <a:t> and for</a:t>
            </a:r>
            <a:r>
              <a:rPr lang="en-GB" sz="3200" dirty="0">
                <a:solidFill>
                  <a:schemeClr val="accent2"/>
                </a:solidFill>
              </a:rPr>
              <a:t> </a:t>
            </a:r>
            <a:r>
              <a:rPr lang="en-GB" sz="3600" dirty="0">
                <a:solidFill>
                  <a:schemeClr val="tx2"/>
                </a:solidFill>
              </a:rPr>
              <a:t>people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57870" y="3219822"/>
            <a:ext cx="4038749" cy="792088"/>
          </a:xfrm>
        </p:spPr>
        <p:txBody>
          <a:bodyPr/>
          <a:lstStyle/>
          <a:p>
            <a:r>
              <a:rPr lang="en-GB" sz="1800" dirty="0" smtClean="0">
                <a:solidFill>
                  <a:srgbClr val="CB3B95"/>
                </a:solidFill>
              </a:rPr>
              <a:t>Creating 20 minute neighbourhoods</a:t>
            </a:r>
            <a:endParaRPr lang="en-GB" sz="1800" dirty="0">
              <a:solidFill>
                <a:srgbClr val="CB3B95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3193" t="9043" r="17067" b="6704"/>
          <a:stretch/>
        </p:blipFill>
        <p:spPr>
          <a:xfrm>
            <a:off x="4838576" y="-38250"/>
            <a:ext cx="4392000" cy="5202288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3039157" y="182939"/>
            <a:ext cx="1592424" cy="3960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31107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55540" indent="0" algn="l" defTabSz="311079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  <a:defRPr sz="14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311079" indent="0" algn="l" defTabSz="311079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  <a:defRPr sz="14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466618" indent="0" algn="l" defTabSz="311079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  <a:defRPr sz="14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622157" indent="0" algn="l" defTabSz="311079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  <a:defRPr sz="14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855467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100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54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2085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Session 4: </a:t>
            </a:r>
            <a:r>
              <a:rPr lang="en-GB" dirty="0" smtClean="0">
                <a:solidFill>
                  <a:schemeClr val="accent2"/>
                </a:solidFill>
              </a:rPr>
              <a:t>Create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40" y="123478"/>
            <a:ext cx="2735984" cy="2474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801" y="2360887"/>
            <a:ext cx="2889483" cy="26155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83" y="2650561"/>
            <a:ext cx="3016251" cy="23258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601" y="175113"/>
            <a:ext cx="3099885" cy="21456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281" y="1438948"/>
            <a:ext cx="2234078" cy="31870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00081" y="507012"/>
            <a:ext cx="3600400" cy="396000"/>
          </a:xfrm>
        </p:spPr>
        <p:txBody>
          <a:bodyPr/>
          <a:lstStyle/>
          <a:p>
            <a:r>
              <a:rPr lang="en-GB" sz="2400" dirty="0" smtClean="0"/>
              <a:t>All examples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623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36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b="0" dirty="0" smtClean="0">
                <a:solidFill>
                  <a:schemeClr val="accent1"/>
                </a:solidFill>
              </a:rPr>
              <a:t>Engage:</a:t>
            </a:r>
            <a:r>
              <a:rPr lang="en-GB" sz="1200" b="0" dirty="0" smtClean="0">
                <a:solidFill>
                  <a:schemeClr val="accent1"/>
                </a:solidFill>
              </a:rPr>
              <a:t> Climate change, COP26, 20 min neighbourhoods</a:t>
            </a:r>
            <a:endParaRPr lang="en-GB" sz="1400" b="0" dirty="0" smtClean="0">
              <a:solidFill>
                <a:schemeClr val="accent1"/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 startAt="2"/>
            </a:pPr>
            <a:r>
              <a:rPr lang="en-GB" b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Explore: </a:t>
            </a:r>
            <a:r>
              <a:rPr lang="en-GB" sz="1200" b="0" dirty="0" smtClean="0">
                <a:solidFill>
                  <a:schemeClr val="bg1">
                    <a:lumMod val="65000"/>
                  </a:schemeClr>
                </a:solidFill>
              </a:rPr>
              <a:t>Go out into our local neighbourhood.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GB" b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Evaluate:</a:t>
            </a:r>
            <a:r>
              <a:rPr lang="en-GB" b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1200" b="0" dirty="0">
                <a:solidFill>
                  <a:schemeClr val="bg1">
                    <a:lumMod val="65000"/>
                  </a:schemeClr>
                </a:solidFill>
              </a:rPr>
              <a:t>How does out local neighbourhood measure up?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GB" dirty="0" smtClean="0"/>
              <a:t>Create </a:t>
            </a:r>
          </a:p>
          <a:p>
            <a:pPr lvl="1"/>
            <a:r>
              <a:rPr lang="en-GB" sz="1200" b="0" dirty="0" smtClean="0"/>
              <a:t>What would you like to see in your 20 minute neighbourhood?</a:t>
            </a:r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3" r="18883"/>
          <a:stretch>
            <a:fillRect/>
          </a:stretch>
        </p:blipFill>
        <p:spPr>
          <a:xfrm>
            <a:off x="5795963" y="1277938"/>
            <a:ext cx="2952750" cy="31496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6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92000" y="557795"/>
            <a:ext cx="6660320" cy="396000"/>
          </a:xfrm>
        </p:spPr>
        <p:txBody>
          <a:bodyPr/>
          <a:lstStyle/>
          <a:p>
            <a:r>
              <a:rPr lang="en-GB" sz="2400" dirty="0" smtClean="0"/>
              <a:t>Your 20 minute neighbourhood vision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4321" y="1185510"/>
            <a:ext cx="5001102" cy="3330457"/>
          </a:xfrm>
        </p:spPr>
        <p:txBody>
          <a:bodyPr>
            <a:normAutofit/>
          </a:bodyPr>
          <a:lstStyle/>
          <a:p>
            <a:r>
              <a:rPr lang="en-GB" sz="1600" b="1" dirty="0" smtClean="0">
                <a:solidFill>
                  <a:srgbClr val="CB3B95"/>
                </a:solidFill>
              </a:rPr>
              <a:t>Task:</a:t>
            </a:r>
            <a:r>
              <a:rPr lang="en-GB" sz="1600" b="1" dirty="0">
                <a:solidFill>
                  <a:srgbClr val="CB3B95"/>
                </a:solidFill>
              </a:rPr>
              <a:t> </a:t>
            </a:r>
            <a:r>
              <a:rPr lang="en-GB" sz="1600" b="1" dirty="0" smtClean="0">
                <a:solidFill>
                  <a:srgbClr val="000000"/>
                </a:solidFill>
              </a:rPr>
              <a:t>Create a vision of a 20 minute neighbourhood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500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rgbClr val="000000"/>
                </a:solidFill>
              </a:rPr>
              <a:t>You can use whatever materials are available to you in any way you choose.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0000"/>
                </a:solidFill>
              </a:rPr>
              <a:t>You could focus on a small aspect of your neighbourhood or look at the big picture.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0000"/>
                </a:solidFill>
              </a:rPr>
              <a:t>Think about what you found in your local neighbourhood – what would you like to change?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0000"/>
                </a:solidFill>
              </a:rPr>
              <a:t>Look back at the map you annotated last session. Could you use any of your ideas for improvement?</a:t>
            </a:r>
          </a:p>
          <a:p>
            <a:endParaRPr lang="en-GB" dirty="0" smtClean="0">
              <a:solidFill>
                <a:srgbClr val="000000"/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  <a:p>
            <a:pPr marL="44129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3193" t="9043" r="17067" b="6704"/>
          <a:stretch/>
        </p:blipFill>
        <p:spPr>
          <a:xfrm>
            <a:off x="5930607" y="1178789"/>
            <a:ext cx="2817393" cy="333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1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92000" y="557795"/>
            <a:ext cx="6660320" cy="396000"/>
          </a:xfrm>
        </p:spPr>
        <p:txBody>
          <a:bodyPr/>
          <a:lstStyle/>
          <a:p>
            <a:r>
              <a:rPr lang="en-GB" sz="2400" dirty="0" smtClean="0"/>
              <a:t>Your 20 minute neighbourhood vision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4321" y="1185510"/>
            <a:ext cx="5001102" cy="3402464"/>
          </a:xfrm>
        </p:spPr>
        <p:txBody>
          <a:bodyPr>
            <a:normAutofit/>
          </a:bodyPr>
          <a:lstStyle/>
          <a:p>
            <a:r>
              <a:rPr lang="en-GB" sz="1600" b="1" dirty="0" smtClean="0">
                <a:solidFill>
                  <a:srgbClr val="CB3B95"/>
                </a:solidFill>
              </a:rPr>
              <a:t>Task:</a:t>
            </a:r>
            <a:r>
              <a:rPr lang="en-GB" sz="1600" b="1" dirty="0">
                <a:solidFill>
                  <a:srgbClr val="CB3B95"/>
                </a:solidFill>
              </a:rPr>
              <a:t> </a:t>
            </a:r>
            <a:r>
              <a:rPr lang="en-GB" sz="1600" b="1" dirty="0" smtClean="0">
                <a:solidFill>
                  <a:srgbClr val="000000"/>
                </a:solidFill>
              </a:rPr>
              <a:t>Create a vision of a 20 minute neighbourhood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>
                <a:solidFill>
                  <a:srgbClr val="000000"/>
                </a:solidFill>
              </a:rPr>
              <a:t>Some ideas;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Re-draw part of your neighbourhood map, showing where you would like more greenspaces or pedestrianised roads. </a:t>
            </a:r>
            <a:endParaRPr lang="en-GB" sz="1400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</a:rPr>
              <a:t>Focus on a specific street. What would you like to change?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</a:rPr>
              <a:t>Create something you would like to see in your neighbourhood. Maybe you want a youth club or better places to hang out. 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</a:rPr>
              <a:t>Create a collage of ideas that could improve your neighbourhood. </a:t>
            </a:r>
            <a:endParaRPr lang="en-GB" sz="1400" dirty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See the next slides for some examples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  <a:p>
            <a:pPr marL="44129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3193" t="9043" r="17067" b="6704"/>
          <a:stretch/>
        </p:blipFill>
        <p:spPr>
          <a:xfrm>
            <a:off x="5930607" y="1178789"/>
            <a:ext cx="2817393" cy="333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4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3477"/>
            <a:ext cx="5472608" cy="495006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408000" y="1419622"/>
            <a:ext cx="3600400" cy="396000"/>
          </a:xfrm>
        </p:spPr>
        <p:txBody>
          <a:bodyPr/>
          <a:lstStyle/>
          <a:p>
            <a:r>
              <a:rPr lang="en-GB" sz="2400" dirty="0" smtClean="0"/>
              <a:t>Example 1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3021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42" y="223503"/>
            <a:ext cx="5940077" cy="4580495"/>
          </a:xfrm>
          <a:prstGeom prst="rect">
            <a:avLst/>
          </a:prstGeom>
        </p:spPr>
      </p:pic>
      <p:sp>
        <p:nvSpPr>
          <p:cNvPr id="1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92280" y="1491630"/>
            <a:ext cx="1656184" cy="396000"/>
          </a:xfrm>
        </p:spPr>
        <p:txBody>
          <a:bodyPr/>
          <a:lstStyle/>
          <a:p>
            <a:r>
              <a:rPr lang="en-GB" sz="2400" dirty="0" smtClean="0"/>
              <a:t>Example 2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4593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89"/>
            <a:ext cx="3636545" cy="5187760"/>
          </a:xfrm>
          <a:prstGeom prst="rect">
            <a:avLst/>
          </a:prstGeom>
        </p:spPr>
      </p:pic>
      <p:sp>
        <p:nvSpPr>
          <p:cNvPr id="1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92280" y="1923678"/>
            <a:ext cx="1800200" cy="396000"/>
          </a:xfrm>
        </p:spPr>
        <p:txBody>
          <a:bodyPr/>
          <a:lstStyle/>
          <a:p>
            <a:r>
              <a:rPr lang="en-GB" sz="2400" dirty="0" smtClean="0"/>
              <a:t>Example 3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516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58222"/>
            <a:ext cx="6476871" cy="44830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872" y="122975"/>
            <a:ext cx="3600400" cy="396000"/>
          </a:xfrm>
        </p:spPr>
        <p:txBody>
          <a:bodyPr/>
          <a:lstStyle/>
          <a:p>
            <a:r>
              <a:rPr lang="en-GB" sz="2400" dirty="0" smtClean="0"/>
              <a:t>Example 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075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-1219"/>
            <a:ext cx="5683524" cy="5144719"/>
          </a:xfrm>
          <a:prstGeom prst="rect">
            <a:avLst/>
          </a:prstGeom>
        </p:spPr>
      </p:pic>
      <p:sp>
        <p:nvSpPr>
          <p:cNvPr id="1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452320" y="1851670"/>
            <a:ext cx="3600400" cy="396000"/>
          </a:xfrm>
        </p:spPr>
        <p:txBody>
          <a:bodyPr/>
          <a:lstStyle/>
          <a:p>
            <a:r>
              <a:rPr lang="en-GB" sz="2400" dirty="0" smtClean="0"/>
              <a:t>Example 5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0208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strans PowerPoint Theme">
  <a:themeElements>
    <a:clrScheme name="Sustrans">
      <a:dk1>
        <a:srgbClr val="414042"/>
      </a:dk1>
      <a:lt1>
        <a:sysClr val="window" lastClr="FFFFFF"/>
      </a:lt1>
      <a:dk2>
        <a:srgbClr val="C0D631"/>
      </a:dk2>
      <a:lt2>
        <a:srgbClr val="FFFFFF"/>
      </a:lt2>
      <a:accent1>
        <a:srgbClr val="A39A94"/>
      </a:accent1>
      <a:accent2>
        <a:srgbClr val="009BA7"/>
      </a:accent2>
      <a:accent3>
        <a:srgbClr val="253773"/>
      </a:accent3>
      <a:accent4>
        <a:srgbClr val="7FD2EA"/>
      </a:accent4>
      <a:accent5>
        <a:srgbClr val="FFCF41"/>
      </a:accent5>
      <a:accent6>
        <a:srgbClr val="506E5A"/>
      </a:accent6>
      <a:hlink>
        <a:srgbClr val="414042"/>
      </a:hlink>
      <a:folHlink>
        <a:srgbClr val="4140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with guidelines.potx" id="{234CDD8E-C811-4303-B561-8D1DB61570AA}" vid="{B13AB005-C240-4DC0-BC2E-866CFDAC10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</TotalTime>
  <Words>354</Words>
  <Application>Microsoft Office PowerPoint</Application>
  <PresentationFormat>On-screen Show (16:9)</PresentationFormat>
  <Paragraphs>45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Arial Regular</vt:lpstr>
      <vt:lpstr>Calibri</vt:lpstr>
      <vt:lpstr>Wingdings</vt:lpstr>
      <vt:lpstr>Sustrans PowerPoint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Sustrans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Warburton</dc:creator>
  <cp:lastModifiedBy>Bethany Warburton</cp:lastModifiedBy>
  <cp:revision>91</cp:revision>
  <dcterms:created xsi:type="dcterms:W3CDTF">2021-06-01T11:54:01Z</dcterms:created>
  <dcterms:modified xsi:type="dcterms:W3CDTF">2021-09-14T12:28:57Z</dcterms:modified>
</cp:coreProperties>
</file>